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72" r:id="rId13"/>
    <p:sldId id="267" r:id="rId14"/>
    <p:sldId id="268" r:id="rId15"/>
    <p:sldId id="271" r:id="rId16"/>
    <p:sldId id="269" r:id="rId17"/>
    <p:sldId id="270" r:id="rId18"/>
  </p:sldIdLst>
  <p:sldSz cx="18288000" cy="10287000"/>
  <p:notesSz cx="7004050" cy="9290050"/>
  <p:embeddedFontLst>
    <p:embeddedFont>
      <p:font typeface="Canva Sans Bold" panose="020B0604020202020204" charset="0"/>
      <p:regular r:id="rId20"/>
      <p:bold r:id="rId21"/>
    </p:embeddedFont>
    <p:embeddedFont>
      <p:font typeface="HK Grotesk" panose="020B0604020202020204" charset="0"/>
      <p:regular r:id="rId22"/>
    </p:embeddedFont>
    <p:embeddedFont>
      <p:font typeface="HK Grotesk Bold" panose="020B0604020202020204" charset="0"/>
      <p:regular r:id="rId23"/>
      <p:bold r:id="rId24"/>
    </p:embeddedFont>
    <p:embeddedFont>
      <p:font typeface="Open Sans Bold" panose="020B0604020202020204"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12DE4A-223A-4736-9A4B-14C390C8662E}" v="2" dt="2026-10-19T21:08:31.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70" autoAdjust="0"/>
    <p:restoredTop sz="43738" autoAdjust="0"/>
  </p:normalViewPr>
  <p:slideViewPr>
    <p:cSldViewPr>
      <p:cViewPr varScale="1">
        <p:scale>
          <a:sx n="21" d="100"/>
          <a:sy n="21" d="100"/>
        </p:scale>
        <p:origin x="1761"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5088" cy="466115"/>
          </a:xfrm>
          <a:prstGeom prst="rect">
            <a:avLst/>
          </a:prstGeom>
        </p:spPr>
        <p:txBody>
          <a:bodyPr vert="horz" lIns="93104" tIns="46552" rIns="93104" bIns="46552" rtlCol="0"/>
          <a:lstStyle>
            <a:lvl1pPr algn="l">
              <a:defRPr sz="1300"/>
            </a:lvl1pPr>
          </a:lstStyle>
          <a:p>
            <a:endParaRPr lang="en-US"/>
          </a:p>
        </p:txBody>
      </p:sp>
      <p:sp>
        <p:nvSpPr>
          <p:cNvPr id="3" name="Date Placeholder 2"/>
          <p:cNvSpPr>
            <a:spLocks noGrp="1"/>
          </p:cNvSpPr>
          <p:nvPr>
            <p:ph type="dt" idx="1"/>
          </p:nvPr>
        </p:nvSpPr>
        <p:spPr>
          <a:xfrm>
            <a:off x="3967341" y="1"/>
            <a:ext cx="3035088" cy="466115"/>
          </a:xfrm>
          <a:prstGeom prst="rect">
            <a:avLst/>
          </a:prstGeom>
        </p:spPr>
        <p:txBody>
          <a:bodyPr vert="horz" lIns="93104" tIns="46552" rIns="93104" bIns="46552" rtlCol="0"/>
          <a:lstStyle>
            <a:lvl1pPr algn="r">
              <a:defRPr sz="1300"/>
            </a:lvl1pPr>
          </a:lstStyle>
          <a:p>
            <a:fld id="{90B7A6C5-B586-4227-9B23-45D844FA2F52}" type="datetimeFigureOut">
              <a:rPr lang="en-US" smtClean="0"/>
              <a:t>10/20/2026</a:t>
            </a:fld>
            <a:endParaRPr lang="en-US"/>
          </a:p>
        </p:txBody>
      </p:sp>
      <p:sp>
        <p:nvSpPr>
          <p:cNvPr id="4" name="Slide Image Placeholder 3"/>
          <p:cNvSpPr>
            <a:spLocks noGrp="1" noRot="1" noChangeAspect="1"/>
          </p:cNvSpPr>
          <p:nvPr>
            <p:ph type="sldImg" idx="2"/>
          </p:nvPr>
        </p:nvSpPr>
        <p:spPr>
          <a:xfrm>
            <a:off x="715963" y="1160463"/>
            <a:ext cx="5572125" cy="3135312"/>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700405" y="4470836"/>
            <a:ext cx="5603240" cy="3657958"/>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5"/>
            <a:ext cx="3035088" cy="466115"/>
          </a:xfrm>
          <a:prstGeom prst="rect">
            <a:avLst/>
          </a:prstGeom>
        </p:spPr>
        <p:txBody>
          <a:bodyPr vert="horz" lIns="93104" tIns="46552" rIns="93104" bIns="46552" rtlCol="0" anchor="b"/>
          <a:lstStyle>
            <a:lvl1pPr algn="l">
              <a:defRPr sz="1300"/>
            </a:lvl1pPr>
          </a:lstStyle>
          <a:p>
            <a:endParaRPr lang="en-US"/>
          </a:p>
        </p:txBody>
      </p:sp>
      <p:sp>
        <p:nvSpPr>
          <p:cNvPr id="7" name="Slide Number Placeholder 6"/>
          <p:cNvSpPr>
            <a:spLocks noGrp="1"/>
          </p:cNvSpPr>
          <p:nvPr>
            <p:ph type="sldNum" sz="quarter" idx="5"/>
          </p:nvPr>
        </p:nvSpPr>
        <p:spPr>
          <a:xfrm>
            <a:off x="3967341" y="8823935"/>
            <a:ext cx="3035088" cy="466115"/>
          </a:xfrm>
          <a:prstGeom prst="rect">
            <a:avLst/>
          </a:prstGeom>
        </p:spPr>
        <p:txBody>
          <a:bodyPr vert="horz" lIns="93104" tIns="46552" rIns="93104" bIns="46552" rtlCol="0" anchor="b"/>
          <a:lstStyle>
            <a:lvl1pPr algn="r">
              <a:defRPr sz="1300"/>
            </a:lvl1pPr>
          </a:lstStyle>
          <a:p>
            <a:fld id="{FC542650-7E83-41D8-804C-A19538F39B20}" type="slidenum">
              <a:rPr lang="en-US" smtClean="0"/>
              <a:t>‹#›</a:t>
            </a:fld>
            <a:endParaRPr lang="en-US"/>
          </a:p>
        </p:txBody>
      </p:sp>
    </p:spTree>
    <p:extLst>
      <p:ext uri="{BB962C8B-B14F-4D97-AF65-F5344CB8AC3E}">
        <p14:creationId xmlns:p14="http://schemas.microsoft.com/office/powerpoint/2010/main" val="1799981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542650-7E83-41D8-804C-A19538F39B20}" type="slidenum">
              <a:rPr lang="en-US" smtClean="0"/>
              <a:t>1</a:t>
            </a:fld>
            <a:endParaRPr lang="en-US"/>
          </a:p>
        </p:txBody>
      </p:sp>
    </p:spTree>
    <p:extLst>
      <p:ext uri="{BB962C8B-B14F-4D97-AF65-F5344CB8AC3E}">
        <p14:creationId xmlns:p14="http://schemas.microsoft.com/office/powerpoint/2010/main" val="3732289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worked with CBCs and licensing agencies</a:t>
            </a:r>
          </a:p>
          <a:p>
            <a:endParaRPr lang="en-US" dirty="0"/>
          </a:p>
          <a:p>
            <a:r>
              <a:rPr lang="en-US" dirty="0"/>
              <a:t>Industrial Engineer  -- Glass ½ full or empty, </a:t>
            </a:r>
          </a:p>
          <a:p>
            <a:r>
              <a:rPr lang="en-US" dirty="0"/>
              <a:t>	2x as big as needs to be</a:t>
            </a:r>
          </a:p>
          <a:p>
            <a:endParaRPr lang="en-US" dirty="0"/>
          </a:p>
          <a:p>
            <a:r>
              <a:rPr lang="en-US" dirty="0"/>
              <a:t>The need is to have a completely connected system without waste and I will talk to you about systems that help you get there.</a:t>
            </a:r>
          </a:p>
          <a:p>
            <a:endParaRPr lang="en-US" dirty="0"/>
          </a:p>
          <a:p>
            <a:r>
              <a:rPr lang="en-US" dirty="0"/>
              <a:t>Normally we ‘industrial engineers get stuck looking for efficiency and I will talk a little about that, but we really care about what is valuable to your children and families</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2</a:t>
            </a:fld>
            <a:endParaRPr lang="en-US"/>
          </a:p>
        </p:txBody>
      </p:sp>
    </p:spTree>
    <p:extLst>
      <p:ext uri="{BB962C8B-B14F-4D97-AF65-F5344CB8AC3E}">
        <p14:creationId xmlns:p14="http://schemas.microsoft.com/office/powerpoint/2010/main" val="455629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You Must align your system to the core of your employees</a:t>
            </a:r>
          </a:p>
          <a:p>
            <a:pPr marL="342900" lvl="0" indent="-342900">
              <a:buFont typeface="+mj-lt"/>
              <a:buAutoNum type="arabicPeriod"/>
            </a:pPr>
            <a:r>
              <a:rPr lang="en-US" sz="1300" dirty="0"/>
              <a:t>General Employee in a for profit business….</a:t>
            </a:r>
          </a:p>
          <a:p>
            <a:pPr marL="800100" lvl="1" indent="-342900">
              <a:buFont typeface="+mj-lt"/>
              <a:buAutoNum type="arabicPeriod"/>
            </a:pPr>
            <a:r>
              <a:rPr lang="en-US" sz="1300" dirty="0"/>
              <a:t>“this job found me”</a:t>
            </a:r>
          </a:p>
          <a:p>
            <a:pPr marL="800100" lvl="1" indent="-342900">
              <a:buFont typeface="+mj-lt"/>
              <a:buAutoNum type="arabicPeriod"/>
            </a:pPr>
            <a:r>
              <a:rPr lang="en-US" sz="1300" dirty="0"/>
              <a:t>I thought it would be interesting</a:t>
            </a:r>
          </a:p>
          <a:p>
            <a:pPr marL="800100" lvl="1" indent="-342900">
              <a:buFont typeface="+mj-lt"/>
              <a:buAutoNum type="arabicPeriod"/>
            </a:pPr>
            <a:r>
              <a:rPr lang="en-US" sz="1300" dirty="0"/>
              <a:t>A friend did this, so I thought I would try</a:t>
            </a:r>
          </a:p>
          <a:p>
            <a:pPr marL="800100" lvl="1" indent="-342900">
              <a:buFont typeface="+mj-lt"/>
              <a:buAutoNum type="arabicPeriod"/>
            </a:pPr>
            <a:r>
              <a:rPr lang="en-US" sz="1300" dirty="0"/>
              <a:t>Suddenly I found myself here</a:t>
            </a:r>
          </a:p>
          <a:p>
            <a:pPr marL="342900" lvl="0" indent="-342900">
              <a:buFont typeface="+mj-lt"/>
              <a:buAutoNum type="arabicPeriod"/>
            </a:pPr>
            <a:r>
              <a:rPr lang="en-US" sz="1300" dirty="0"/>
              <a:t>I have done a bunch sessions with CBCs and </a:t>
            </a:r>
            <a:r>
              <a:rPr lang="en-US" sz="1300" dirty="0" err="1"/>
              <a:t>employess</a:t>
            </a:r>
            <a:r>
              <a:rPr lang="en-US" sz="1300" dirty="0"/>
              <a:t> say</a:t>
            </a:r>
          </a:p>
          <a:p>
            <a:pPr marL="800100" lvl="1" indent="-342900">
              <a:buFont typeface="+mj-lt"/>
              <a:buAutoNum type="arabicPeriod"/>
            </a:pPr>
            <a:r>
              <a:rPr lang="en-US" sz="1300" dirty="0"/>
              <a:t>I wanted to make a difference</a:t>
            </a:r>
          </a:p>
          <a:p>
            <a:pPr marL="800100" lvl="1" indent="-342900">
              <a:buFont typeface="+mj-lt"/>
              <a:buAutoNum type="arabicPeriod"/>
            </a:pPr>
            <a:r>
              <a:rPr lang="en-US" sz="1300" dirty="0"/>
              <a:t>I was in the system and want to give back</a:t>
            </a:r>
          </a:p>
          <a:p>
            <a:pPr marL="342900" lvl="0" indent="-342900">
              <a:buFont typeface="+mj-lt"/>
              <a:buAutoNum type="arabicPeriod"/>
            </a:pPr>
            <a:r>
              <a:rPr lang="en-US" sz="1300" dirty="0"/>
              <a:t>So when you think about your system, you have to tap into their </a:t>
            </a:r>
          </a:p>
          <a:p>
            <a:pPr marL="800100" lvl="1" indent="-342900">
              <a:buFont typeface="+mj-lt"/>
              <a:buAutoNum type="arabicPeriod"/>
            </a:pPr>
            <a:r>
              <a:rPr lang="en-US" sz="1300" dirty="0"/>
              <a:t>Beliefs</a:t>
            </a:r>
          </a:p>
          <a:p>
            <a:pPr marL="800100" lvl="1" indent="-342900">
              <a:buFont typeface="+mj-lt"/>
              <a:buAutoNum type="arabicPeriod"/>
            </a:pPr>
            <a:r>
              <a:rPr lang="en-US" sz="1300" dirty="0"/>
              <a:t>Values</a:t>
            </a:r>
          </a:p>
          <a:p>
            <a:pPr marL="800100" lvl="1" indent="-342900">
              <a:buFont typeface="+mj-lt"/>
              <a:buAutoNum type="arabicPeriod"/>
            </a:pPr>
            <a:r>
              <a:rPr lang="en-US" sz="1300" dirty="0"/>
              <a:t>Drive this to actions</a:t>
            </a:r>
          </a:p>
          <a:p>
            <a:pPr marL="800100" lvl="1" indent="-342900">
              <a:buFont typeface="+mj-lt"/>
              <a:buAutoNum type="arabicPeriod"/>
            </a:pPr>
            <a:r>
              <a:rPr lang="en-US" sz="1300" dirty="0"/>
              <a:t>This comes from the Oz principle and James Clear “Atomic Habits”</a:t>
            </a:r>
          </a:p>
          <a:p>
            <a:pPr marL="457200" lvl="1" indent="0">
              <a:buFont typeface="+mj-lt"/>
              <a:buNone/>
            </a:pPr>
            <a:endParaRPr lang="en-US" sz="1300" dirty="0"/>
          </a:p>
          <a:p>
            <a:pPr marL="342900" lvl="0" indent="-342900">
              <a:buFont typeface="+mj-lt"/>
              <a:buAutoNum type="arabicPeriod"/>
            </a:pPr>
            <a:r>
              <a:rPr lang="en-US" sz="1300" dirty="0"/>
              <a:t>Your </a:t>
            </a:r>
            <a:r>
              <a:rPr lang="en-US" sz="1300" u="sng" dirty="0"/>
              <a:t>system </a:t>
            </a:r>
            <a:r>
              <a:rPr lang="en-US" sz="1300" u="none" dirty="0"/>
              <a:t> has to deliver this – all the software, supervisor interactions and team interactions</a:t>
            </a:r>
          </a:p>
          <a:p>
            <a:pPr marL="342900" lvl="0" indent="-342900">
              <a:buFont typeface="+mj-lt"/>
              <a:buAutoNum type="arabicPeriod"/>
            </a:pPr>
            <a:endParaRPr lang="en-US" sz="1300" u="sng" dirty="0"/>
          </a:p>
          <a:p>
            <a:pPr lvl="0"/>
            <a:endParaRPr lang="en-US" sz="1300" dirty="0"/>
          </a:p>
          <a:p>
            <a:pPr lvl="0"/>
            <a:endParaRPr lang="en-US" sz="1300" dirty="0"/>
          </a:p>
          <a:p>
            <a:pPr lvl="0"/>
            <a:endParaRPr lang="en-US" sz="1300" dirty="0"/>
          </a:p>
        </p:txBody>
      </p:sp>
      <p:sp>
        <p:nvSpPr>
          <p:cNvPr id="4" name="Slide Number Placeholder 3"/>
          <p:cNvSpPr>
            <a:spLocks noGrp="1"/>
          </p:cNvSpPr>
          <p:nvPr>
            <p:ph type="sldNum" sz="quarter" idx="5"/>
          </p:nvPr>
        </p:nvSpPr>
        <p:spPr/>
        <p:txBody>
          <a:bodyPr/>
          <a:lstStyle/>
          <a:p>
            <a:fld id="{FC542650-7E83-41D8-804C-A19538F39B20}" type="slidenum">
              <a:rPr lang="en-US" smtClean="0"/>
              <a:t>3</a:t>
            </a:fld>
            <a:endParaRPr lang="en-US"/>
          </a:p>
        </p:txBody>
      </p:sp>
    </p:spTree>
    <p:extLst>
      <p:ext uri="{BB962C8B-B14F-4D97-AF65-F5344CB8AC3E}">
        <p14:creationId xmlns:p14="http://schemas.microsoft.com/office/powerpoint/2010/main" val="3131751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300" u="sng" dirty="0"/>
              <a:t>Actions</a:t>
            </a:r>
            <a:r>
              <a:rPr lang="en-US" sz="1300" dirty="0"/>
              <a:t> are what bring results that we want.  </a:t>
            </a:r>
          </a:p>
          <a:p>
            <a:pPr lvl="2"/>
            <a:endParaRPr lang="en-US" sz="1300" dirty="0"/>
          </a:p>
          <a:p>
            <a:pPr lvl="2"/>
            <a:r>
              <a:rPr lang="en-US" sz="1300" dirty="0"/>
              <a:t>But that brings me to my introduction of why I am involved in this meeting.</a:t>
            </a:r>
          </a:p>
          <a:p>
            <a:pPr lvl="2"/>
            <a:endParaRPr lang="en-US" sz="1300" u="sng" dirty="0"/>
          </a:p>
          <a:p>
            <a:pPr lvl="3"/>
            <a:r>
              <a:rPr lang="en-US" sz="1300" u="sng" dirty="0"/>
              <a:t>Your employees that are out in the field every day may not be able to get to the ACTIONS that drive the results</a:t>
            </a:r>
          </a:p>
          <a:p>
            <a:pPr lvl="4"/>
            <a:r>
              <a:rPr lang="en-US" sz="1300" u="sng" dirty="0"/>
              <a:t>Have you Defined what </a:t>
            </a:r>
            <a:r>
              <a:rPr lang="en-US" sz="1300" dirty="0"/>
              <a:t>actions your employees should be doing</a:t>
            </a:r>
          </a:p>
          <a:p>
            <a:pPr lvl="4"/>
            <a:r>
              <a:rPr lang="en-US" sz="1300" dirty="0"/>
              <a:t>Have you designed the best system to put them in place to be doing the actions that align with the results you have defined BUT that have also tapped into their identity of why they joined this effort</a:t>
            </a:r>
          </a:p>
          <a:p>
            <a:pPr lvl="4"/>
            <a:endParaRPr lang="en-US" sz="1300" dirty="0"/>
          </a:p>
          <a:p>
            <a:pPr lvl="4"/>
            <a:r>
              <a:rPr lang="en-US" sz="1300" dirty="0"/>
              <a:t>I hope today you will see some actions and ideas for implementation that will help you with the system you design.  This is what CBCs are all about</a:t>
            </a:r>
            <a:r>
              <a:rPr lang="en-US" sz="1300" u="sng" dirty="0"/>
              <a:t>…. You and your leadership team get to design the system that gets employees to the right actions and results for kids</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4</a:t>
            </a:fld>
            <a:endParaRPr lang="en-US"/>
          </a:p>
        </p:txBody>
      </p:sp>
    </p:spTree>
    <p:extLst>
      <p:ext uri="{BB962C8B-B14F-4D97-AF65-F5344CB8AC3E}">
        <p14:creationId xmlns:p14="http://schemas.microsoft.com/office/powerpoint/2010/main" val="1021089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We have been working in the child welfare industry for 3 years.  I love it.  </a:t>
            </a:r>
          </a:p>
          <a:p>
            <a:pPr lvl="1"/>
            <a:r>
              <a:rPr lang="en-US" sz="1300" dirty="0"/>
              <a:t>We are experts at what is called lean manufacturing.  This was developed in manufacturing but applies well in so many different industries</a:t>
            </a:r>
          </a:p>
          <a:p>
            <a:pPr lvl="1"/>
            <a:r>
              <a:rPr lang="en-US" sz="1300" dirty="0"/>
              <a:t>There are a lot of tools in the “Lean” toolbox but from the most basic perspective, Lean starts with </a:t>
            </a:r>
            <a:r>
              <a:rPr lang="en-US" sz="1300" u="sng" dirty="0"/>
              <a:t>defining value – When you talk about actions…..</a:t>
            </a:r>
          </a:p>
          <a:p>
            <a:pPr lvl="1"/>
            <a:endParaRPr lang="en-US" sz="1300" u="sng" dirty="0"/>
          </a:p>
          <a:p>
            <a:pPr lvl="1"/>
            <a:r>
              <a:rPr lang="en-US" sz="1300" u="sng" dirty="0"/>
              <a:t>Difference – Value added, Vs Value</a:t>
            </a:r>
          </a:p>
          <a:p>
            <a:pPr lvl="1"/>
            <a:endParaRPr lang="en-US" sz="1300" u="sng" dirty="0"/>
          </a:p>
          <a:p>
            <a:pPr lvl="1"/>
            <a:r>
              <a:rPr lang="en-US" sz="1300" u="sng" dirty="0"/>
              <a:t>Define value of what every action is – Outcome oriented – align your value adding actions</a:t>
            </a:r>
            <a:endParaRPr lang="en-US" sz="1300" dirty="0"/>
          </a:p>
          <a:p>
            <a:pPr lvl="2"/>
            <a:r>
              <a:rPr lang="en-US" sz="1300" dirty="0"/>
              <a:t>We have adopted a definition of value for the work with child and welfare:</a:t>
            </a:r>
          </a:p>
          <a:p>
            <a:pPr lvl="3"/>
            <a:r>
              <a:rPr lang="en-US" sz="1300" dirty="0"/>
              <a:t>Child/Family Focus</a:t>
            </a:r>
          </a:p>
          <a:p>
            <a:pPr lvl="3"/>
            <a:r>
              <a:rPr lang="en-US" sz="1300" dirty="0"/>
              <a:t>Transforms or Moves the Case forward</a:t>
            </a:r>
          </a:p>
          <a:p>
            <a:pPr lvl="3"/>
            <a:r>
              <a:rPr lang="en-US" sz="1300" dirty="0"/>
              <a:t>Done Right the first time	</a:t>
            </a:r>
          </a:p>
          <a:p>
            <a:pPr lvl="1"/>
            <a:r>
              <a:rPr lang="en-US" sz="1300" dirty="0"/>
              <a:t>So what is the </a:t>
            </a:r>
            <a:r>
              <a:rPr lang="en-US" sz="1300" u="sng" dirty="0"/>
              <a:t>opposite</a:t>
            </a:r>
            <a:r>
              <a:rPr lang="en-US" sz="1300" dirty="0"/>
              <a:t> of </a:t>
            </a:r>
            <a:r>
              <a:rPr lang="en-US" sz="1300" u="sng" dirty="0"/>
              <a:t>Value?  </a:t>
            </a:r>
            <a:r>
              <a:rPr lang="en-US" sz="1300" b="1" u="sng" dirty="0"/>
              <a:t>WASTE</a:t>
            </a:r>
            <a:endParaRPr lang="en-US" sz="1300" dirty="0"/>
          </a:p>
          <a:p>
            <a:pPr lvl="2"/>
            <a:r>
              <a:rPr lang="en-US" sz="1300" dirty="0"/>
              <a:t>Waste is everything other than value – Think about this – Its everything that doesn’t line up with #1,2,3</a:t>
            </a:r>
          </a:p>
          <a:p>
            <a:pPr lvl="1"/>
            <a:r>
              <a:rPr lang="en-US" sz="1300" dirty="0"/>
              <a:t>If someone asks you “what is lean?” your answer should simply be to define value, and remove waste.  There are a lot of complex answers, but that is lean at its Core.</a:t>
            </a:r>
          </a:p>
          <a:p>
            <a:pPr lvl="1"/>
            <a:r>
              <a:rPr lang="en-US" sz="1300" dirty="0"/>
              <a:t>So can Lean be applied in child and welfare? Absolutely</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5</a:t>
            </a:fld>
            <a:endParaRPr lang="en-US"/>
          </a:p>
        </p:txBody>
      </p:sp>
    </p:spTree>
    <p:extLst>
      <p:ext uri="{BB962C8B-B14F-4D97-AF65-F5344CB8AC3E}">
        <p14:creationId xmlns:p14="http://schemas.microsoft.com/office/powerpoint/2010/main" val="1646034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how do we </a:t>
            </a:r>
            <a:r>
              <a:rPr lang="en-US" sz="1300" b="1" u="sng" dirty="0"/>
              <a:t>optimize value </a:t>
            </a:r>
            <a:r>
              <a:rPr lang="en-US" sz="1300" dirty="0"/>
              <a:t>?</a:t>
            </a:r>
          </a:p>
          <a:p>
            <a:pPr lvl="1"/>
            <a:r>
              <a:rPr lang="en-US" sz="1300" dirty="0"/>
              <a:t>Collapse lead times – Explain image</a:t>
            </a:r>
          </a:p>
          <a:p>
            <a:pPr lvl="2"/>
            <a:r>
              <a:rPr lang="en-US" sz="1300" dirty="0"/>
              <a:t>Nobody wants long wait times for </a:t>
            </a:r>
          </a:p>
          <a:p>
            <a:pPr lvl="2"/>
            <a:r>
              <a:rPr lang="en-US" sz="1300" dirty="0"/>
              <a:t>	Dinner/healthcare</a:t>
            </a:r>
          </a:p>
          <a:p>
            <a:pPr lvl="2"/>
            <a:r>
              <a:rPr lang="en-US" sz="1300" dirty="0"/>
              <a:t>Your employees don’t want wasteful tasks to take up their time before they can get back to why they joined this career.</a:t>
            </a:r>
          </a:p>
          <a:p>
            <a:pPr lvl="2"/>
            <a:r>
              <a:rPr lang="en-US" sz="1300" dirty="0"/>
              <a:t>Your children and families cant wait for the ‘system’ to wait on them.</a:t>
            </a:r>
          </a:p>
          <a:p>
            <a:pPr lvl="1"/>
            <a:r>
              <a:rPr lang="en-US" sz="1300" dirty="0"/>
              <a:t>Manufacturing – Inside a managed environment</a:t>
            </a:r>
          </a:p>
          <a:p>
            <a:pPr lvl="1"/>
            <a:r>
              <a:rPr lang="en-US" sz="1300" dirty="0"/>
              <a:t>We cannot take the worker child visits that are supposed to happen at 2 months, 3 months, and 4 months, and do them all at once.   That’s a big difference.</a:t>
            </a:r>
          </a:p>
          <a:p>
            <a:pPr lvl="1"/>
            <a:r>
              <a:rPr lang="en-US" sz="1300" dirty="0"/>
              <a:t>BUT we can make for certain, that we are using evidence based practices that shorten the case and we desperately serving these families with the smallest amount of waiting possible.</a:t>
            </a:r>
          </a:p>
          <a:p>
            <a:pPr lvl="1"/>
            <a:r>
              <a:rPr lang="en-US" sz="1300" b="1" u="sng" dirty="0"/>
              <a:t>Lean done well</a:t>
            </a:r>
            <a:r>
              <a:rPr lang="en-US" sz="1300" dirty="0"/>
              <a:t> is commonly very exciting to employees doing the work.  Their values are being displayed in actions.  Not barriers</a:t>
            </a:r>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6</a:t>
            </a:fld>
            <a:endParaRPr lang="en-US"/>
          </a:p>
        </p:txBody>
      </p:sp>
    </p:spTree>
    <p:extLst>
      <p:ext uri="{BB962C8B-B14F-4D97-AF65-F5344CB8AC3E}">
        <p14:creationId xmlns:p14="http://schemas.microsoft.com/office/powerpoint/2010/main" val="918192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how do you actually see how this is playing out for your employees in your organization?  We have a tool we call </a:t>
            </a:r>
            <a:r>
              <a:rPr lang="en-US" sz="1300" b="1" u="sng" dirty="0"/>
              <a:t>value stream mapping.  </a:t>
            </a:r>
            <a:endParaRPr lang="en-US" sz="1300" dirty="0"/>
          </a:p>
          <a:p>
            <a:pPr lvl="1"/>
            <a:r>
              <a:rPr lang="en-US" sz="1300" dirty="0"/>
              <a:t>This is a simple 3 step process represented on this slide could take us all day.</a:t>
            </a:r>
          </a:p>
          <a:p>
            <a:pPr lvl="1"/>
            <a:r>
              <a:rPr lang="en-US" sz="1300" dirty="0"/>
              <a:t>Note the 3 processes, and the times under the steps.  Something very interesting is we are not only focusing on the steps, we are focusing even more on the </a:t>
            </a:r>
            <a:r>
              <a:rPr lang="en-US" sz="1300" b="1" dirty="0"/>
              <a:t>TIME BETWEEN THE STEPS</a:t>
            </a:r>
            <a:endParaRPr lang="en-US" sz="1300" dirty="0"/>
          </a:p>
          <a:p>
            <a:pPr lvl="1"/>
            <a:r>
              <a:rPr lang="en-US" sz="1300" dirty="0"/>
              <a:t>On the far right you see what we call the value added ratio</a:t>
            </a:r>
          </a:p>
          <a:p>
            <a:pPr lvl="2"/>
            <a:r>
              <a:rPr lang="en-US" sz="1300" dirty="0"/>
              <a:t>Compares the Value Added Time, to the waiting or wasted time.</a:t>
            </a:r>
          </a:p>
          <a:p>
            <a:pPr lvl="2"/>
            <a:r>
              <a:rPr lang="en-US" sz="1300" dirty="0"/>
              <a:t>It is typical in a business to see that only 5% of the total lead time or even time spent by employees is value added for the customer.</a:t>
            </a:r>
          </a:p>
          <a:p>
            <a:pPr lvl="1"/>
            <a:r>
              <a:rPr lang="en-US" sz="1300" dirty="0"/>
              <a:t>Also note at the bottom, anytime you see a process that must to back to earlier steps, it is REWORK.  That is one of the worst forms of waste, </a:t>
            </a:r>
          </a:p>
          <a:p>
            <a:pPr lvl="1"/>
            <a:endParaRPr lang="en-US" sz="1300" dirty="0"/>
          </a:p>
          <a:p>
            <a:pPr lvl="1"/>
            <a:r>
              <a:rPr lang="en-US" sz="1300" dirty="0"/>
              <a:t>Energized Employee Story</a:t>
            </a:r>
            <a:endParaRPr lang="en-US" sz="1300" b="1" dirty="0"/>
          </a:p>
          <a:p>
            <a:pPr lvl="1"/>
            <a:endParaRPr lang="en-US" sz="1300" b="1" dirty="0"/>
          </a:p>
          <a:p>
            <a:pPr lvl="1"/>
            <a:r>
              <a:rPr lang="en-US" sz="1300" b="1" dirty="0"/>
              <a:t>Waste – Waiting, Defects/rework, overprocessing</a:t>
            </a:r>
            <a:endParaRPr lang="en-US" sz="1300" dirty="0"/>
          </a:p>
          <a:p>
            <a:pPr lvl="1"/>
            <a:r>
              <a:rPr lang="en-US" sz="1300" dirty="0"/>
              <a:t>Normally VSM </a:t>
            </a:r>
            <a:r>
              <a:rPr lang="en-US" sz="1300" b="1" dirty="0"/>
              <a:t>between 50 and 125</a:t>
            </a:r>
            <a:r>
              <a:rPr lang="en-US" sz="1300" dirty="0"/>
              <a:t> steps.</a:t>
            </a:r>
          </a:p>
          <a:p>
            <a:pPr lvl="1"/>
            <a:r>
              <a:rPr lang="en-US" sz="1300" dirty="0"/>
              <a:t>This is the first step in seeing the overall process and PRIORITY for where you should focus your system improvement efforts.  </a:t>
            </a:r>
          </a:p>
          <a:p>
            <a:pPr lvl="2"/>
            <a:r>
              <a:rPr lang="en-US" sz="1300" u="sng" dirty="0"/>
              <a:t>This is a strategic planning level activity to observe and improve this every year.</a:t>
            </a:r>
          </a:p>
          <a:p>
            <a:pPr lvl="2"/>
            <a:r>
              <a:rPr lang="en-US" sz="1300" u="sng" dirty="0"/>
              <a:t>This process can be done on a process specific basis or for a group of systems. </a:t>
            </a:r>
          </a:p>
          <a:p>
            <a:pPr lvl="2"/>
            <a:r>
              <a:rPr lang="en-US" sz="1300" u="sng" dirty="0"/>
              <a:t>This is a great first step for lean improvements</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7</a:t>
            </a:fld>
            <a:endParaRPr lang="en-US"/>
          </a:p>
        </p:txBody>
      </p:sp>
    </p:spTree>
    <p:extLst>
      <p:ext uri="{BB962C8B-B14F-4D97-AF65-F5344CB8AC3E}">
        <p14:creationId xmlns:p14="http://schemas.microsoft.com/office/powerpoint/2010/main" val="84966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lets take that idea of the </a:t>
            </a:r>
            <a:r>
              <a:rPr lang="en-US" sz="1300" b="1" u="sng" dirty="0"/>
              <a:t>Value Stream</a:t>
            </a:r>
            <a:r>
              <a:rPr lang="en-US" sz="1300" dirty="0"/>
              <a:t> and apply it to some ideas of improvements.</a:t>
            </a:r>
          </a:p>
          <a:p>
            <a:pPr lvl="1"/>
            <a:r>
              <a:rPr lang="en-US" sz="1300" dirty="0"/>
              <a:t> 50-125 steps – Need to understand what wastes we see</a:t>
            </a:r>
          </a:p>
          <a:p>
            <a:pPr lvl="1"/>
            <a:r>
              <a:rPr lang="en-US" sz="1300" dirty="0"/>
              <a:t>	State? Other departments?</a:t>
            </a:r>
          </a:p>
          <a:p>
            <a:pPr lvl="1"/>
            <a:r>
              <a:rPr lang="en-US" sz="1300" dirty="0"/>
              <a:t>One Item we have done is to understand the work that permanency specialists are doing.</a:t>
            </a:r>
          </a:p>
          <a:p>
            <a:pPr lvl="2"/>
            <a:r>
              <a:rPr lang="en-US" sz="1300" dirty="0"/>
              <a:t>We did a time study that involved about 3000 hours of permanency specialist work.  </a:t>
            </a:r>
          </a:p>
          <a:p>
            <a:pPr lvl="3"/>
            <a:r>
              <a:rPr lang="en-US" sz="1300" dirty="0"/>
              <a:t>You see a chart of the main tasks and how much time they spent on each one over the course of the time study.  </a:t>
            </a:r>
          </a:p>
          <a:p>
            <a:pPr lvl="3"/>
            <a:r>
              <a:rPr lang="en-US" sz="1300" dirty="0"/>
              <a:t>The results were a little surprising.</a:t>
            </a:r>
          </a:p>
          <a:p>
            <a:pPr lvl="3"/>
            <a:r>
              <a:rPr lang="en-US" sz="1300" dirty="0"/>
              <a:t>So let me paint a picture for you.  These employees value:</a:t>
            </a:r>
          </a:p>
          <a:p>
            <a:pPr lvl="4"/>
            <a:r>
              <a:rPr lang="en-US" sz="1300" dirty="0"/>
              <a:t>Moving cases forward</a:t>
            </a:r>
          </a:p>
          <a:p>
            <a:pPr lvl="4"/>
            <a:r>
              <a:rPr lang="en-US" sz="1300" dirty="0"/>
              <a:t>Helping children and families</a:t>
            </a:r>
          </a:p>
          <a:p>
            <a:pPr lvl="4"/>
            <a:r>
              <a:rPr lang="en-US" sz="1300" dirty="0"/>
              <a:t>Making a difference</a:t>
            </a:r>
          </a:p>
          <a:p>
            <a:pPr lvl="3"/>
            <a:r>
              <a:rPr lang="en-US" sz="1300" dirty="0"/>
              <a:t>The thing they get to spend the most time on is </a:t>
            </a:r>
            <a:r>
              <a:rPr lang="en-US" sz="1300" b="1" dirty="0"/>
              <a:t>NON VALUE ADDED – </a:t>
            </a:r>
            <a:r>
              <a:rPr lang="en-US" sz="1300" dirty="0"/>
              <a:t>remember what we can non value add?</a:t>
            </a:r>
            <a:r>
              <a:rPr lang="en-US" sz="1300" b="1" dirty="0"/>
              <a:t> WASTE</a:t>
            </a:r>
            <a:endParaRPr lang="en-US" sz="1300" dirty="0"/>
          </a:p>
          <a:p>
            <a:pPr lvl="2"/>
            <a:r>
              <a:rPr lang="en-US" sz="1300" dirty="0"/>
              <a:t>As you can see, the top two items were non value added</a:t>
            </a:r>
          </a:p>
          <a:p>
            <a:pPr lvl="2"/>
            <a:r>
              <a:rPr lang="en-US" sz="1300" dirty="0"/>
              <a:t>This is different for each geography and system.</a:t>
            </a:r>
          </a:p>
          <a:p>
            <a:pPr lvl="2"/>
            <a:r>
              <a:rPr lang="en-US" sz="1300" dirty="0"/>
              <a:t>These are the barriers I was talking about earlier.</a:t>
            </a:r>
          </a:p>
          <a:p>
            <a:pPr lvl="1"/>
            <a:r>
              <a:rPr lang="en-US" sz="1300" dirty="0"/>
              <a:t>This is how we see the big picture with a value stream map, and then start to boil it down into tactical actions.</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8</a:t>
            </a:fld>
            <a:endParaRPr lang="en-US"/>
          </a:p>
        </p:txBody>
      </p:sp>
    </p:spTree>
    <p:extLst>
      <p:ext uri="{BB962C8B-B14F-4D97-AF65-F5344CB8AC3E}">
        <p14:creationId xmlns:p14="http://schemas.microsoft.com/office/powerpoint/2010/main" val="2706459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this is the kind of information that is helpful but then the question comes up of How do we prioritize all this information and where do we start?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cant just tell people get more efficient, or don’t make those wastes….</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also cannot take action on every item every employee wants to improve.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If we measure what matters – normally you get 10-15%improvement in efficiency just by measuring it</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This is where AI could have some impact as discussed yesterday….. Tasks that are waiting…..</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9</a:t>
            </a:fld>
            <a:endParaRPr lang="en-US"/>
          </a:p>
        </p:txBody>
      </p:sp>
    </p:spTree>
    <p:extLst>
      <p:ext uri="{BB962C8B-B14F-4D97-AF65-F5344CB8AC3E}">
        <p14:creationId xmlns:p14="http://schemas.microsoft.com/office/powerpoint/2010/main" val="1138389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A couple notes of how we should focus on KPIs</a:t>
            </a:r>
          </a:p>
          <a:p>
            <a:pPr lvl="1"/>
            <a:r>
              <a:rPr lang="en-US" sz="1300" dirty="0"/>
              <a:t>We should care about the lead </a:t>
            </a:r>
            <a:r>
              <a:rPr lang="en-US" sz="1300" u="sng" dirty="0"/>
              <a:t>indicators and behaviors and actions</a:t>
            </a:r>
            <a:r>
              <a:rPr lang="en-US" sz="1300" dirty="0"/>
              <a:t>.  If we are 100% focused on lead indicators and making certain those tasks are always supported, the results will come.</a:t>
            </a:r>
          </a:p>
          <a:p>
            <a:pPr lvl="2"/>
            <a:r>
              <a:rPr lang="en-US" sz="1300" dirty="0"/>
              <a:t>Define the value stream</a:t>
            </a:r>
          </a:p>
          <a:p>
            <a:pPr lvl="2"/>
            <a:r>
              <a:rPr lang="en-US" sz="1300" dirty="0"/>
              <a:t>Define the tasks that are absolutely critical</a:t>
            </a:r>
          </a:p>
          <a:p>
            <a:pPr lvl="2"/>
            <a:r>
              <a:rPr lang="en-US" sz="1300" dirty="0"/>
              <a:t>Make measurement of milestones absolutely key</a:t>
            </a:r>
          </a:p>
          <a:p>
            <a:pPr lvl="2"/>
            <a:r>
              <a:rPr lang="en-US" sz="1300" dirty="0"/>
              <a:t>Don’t spend a bunch of money on a leadership dashboard unless it is reporting key tasks that indicate </a:t>
            </a:r>
            <a:r>
              <a:rPr lang="en-US" sz="1300" b="1" u="sng" dirty="0"/>
              <a:t>behaviors </a:t>
            </a:r>
            <a:r>
              <a:rPr lang="en-US" sz="1300" dirty="0"/>
              <a:t>that lead to outcomes.  </a:t>
            </a:r>
          </a:p>
          <a:p>
            <a:pPr lvl="2"/>
            <a:r>
              <a:rPr lang="en-US" sz="1300" dirty="0"/>
              <a:t>Obsessing about how out of shape I am is the wrong focus, but focusing on # of times in the gym, and # of healthy meals are indicators of behaviors….</a:t>
            </a:r>
          </a:p>
          <a:p>
            <a:pPr lvl="1"/>
            <a:r>
              <a:rPr lang="en-US" sz="1300" dirty="0"/>
              <a:t>Make it simple.  Your employees wont care if your dashboard is:</a:t>
            </a:r>
          </a:p>
          <a:p>
            <a:pPr lvl="2"/>
            <a:r>
              <a:rPr lang="en-US" sz="1300" dirty="0"/>
              <a:t>out of date</a:t>
            </a:r>
          </a:p>
          <a:p>
            <a:pPr lvl="2"/>
            <a:r>
              <a:rPr lang="en-US" sz="1300" dirty="0"/>
              <a:t>doesn’t care about actions</a:t>
            </a:r>
          </a:p>
          <a:p>
            <a:pPr lvl="2"/>
            <a:r>
              <a:rPr lang="en-US" sz="1300" dirty="0"/>
              <a:t>doesn’t align with their values…..</a:t>
            </a:r>
          </a:p>
          <a:p>
            <a:pPr lvl="1"/>
            <a:r>
              <a:rPr lang="en-US" sz="1300" dirty="0"/>
              <a:t>The Organization succeeds when all your employees understand value, you have a system that removes barriers for them to act and then you work to support and appreciate them all day long.</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10</a:t>
            </a:fld>
            <a:endParaRPr lang="en-US"/>
          </a:p>
        </p:txBody>
      </p:sp>
    </p:spTree>
    <p:extLst>
      <p:ext uri="{BB962C8B-B14F-4D97-AF65-F5344CB8AC3E}">
        <p14:creationId xmlns:p14="http://schemas.microsoft.com/office/powerpoint/2010/main" val="277803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That brings me to what we call the theory of constraints.</a:t>
            </a:r>
          </a:p>
          <a:p>
            <a:pPr lvl="1"/>
            <a:r>
              <a:rPr lang="en-US" sz="1300" dirty="0"/>
              <a:t>Any manageable system is limited by a </a:t>
            </a:r>
            <a:r>
              <a:rPr lang="en-US" sz="1300" b="1" dirty="0"/>
              <a:t>VERY SMALL NUMBER</a:t>
            </a:r>
            <a:r>
              <a:rPr lang="en-US" sz="1300" dirty="0"/>
              <a:t> of constraints</a:t>
            </a:r>
          </a:p>
          <a:p>
            <a:pPr lvl="1"/>
            <a:r>
              <a:rPr lang="en-US" sz="1300" dirty="0"/>
              <a:t>Think back to the idea of the VSM</a:t>
            </a:r>
          </a:p>
          <a:p>
            <a:pPr lvl="2"/>
            <a:r>
              <a:rPr lang="en-US" sz="1300" dirty="0"/>
              <a:t>We have one major line that is a continuum of activities and people.  </a:t>
            </a:r>
          </a:p>
          <a:p>
            <a:pPr lvl="3"/>
            <a:r>
              <a:rPr lang="en-US" sz="1300" dirty="0"/>
              <a:t>Some examples:</a:t>
            </a:r>
          </a:p>
          <a:p>
            <a:pPr lvl="4"/>
            <a:r>
              <a:rPr lang="en-US" sz="1300" dirty="0"/>
              <a:t>Provider capacity</a:t>
            </a:r>
          </a:p>
          <a:p>
            <a:pPr lvl="4"/>
            <a:r>
              <a:rPr lang="en-US" sz="1300" dirty="0"/>
              <a:t>Parents</a:t>
            </a:r>
          </a:p>
          <a:p>
            <a:pPr lvl="4"/>
            <a:r>
              <a:rPr lang="en-US" sz="1300" dirty="0"/>
              <a:t>Documentation</a:t>
            </a:r>
          </a:p>
          <a:p>
            <a:pPr lvl="4"/>
            <a:r>
              <a:rPr lang="en-US" sz="1300" dirty="0"/>
              <a:t># of cases</a:t>
            </a:r>
          </a:p>
          <a:p>
            <a:pPr lvl="1"/>
            <a:r>
              <a:rPr lang="en-US" sz="1300" dirty="0"/>
              <a:t>Let me give you some indicators of a bottleneck:</a:t>
            </a:r>
          </a:p>
          <a:p>
            <a:pPr lvl="2"/>
            <a:r>
              <a:rPr lang="en-US" sz="1300" dirty="0"/>
              <a:t>The step that takes the longest</a:t>
            </a:r>
          </a:p>
          <a:p>
            <a:pPr lvl="2"/>
            <a:r>
              <a:rPr lang="en-US" sz="1300" dirty="0"/>
              <a:t>The location that has mountains of work</a:t>
            </a:r>
          </a:p>
          <a:p>
            <a:pPr lvl="2"/>
            <a:r>
              <a:rPr lang="en-US" sz="1300" dirty="0"/>
              <a:t>A process you can never get ‘right’</a:t>
            </a:r>
          </a:p>
          <a:p>
            <a:pPr lvl="1"/>
            <a:r>
              <a:rPr lang="en-US" sz="1300" dirty="0"/>
              <a:t>This idea was developed and a book is written about it called “THE GOAL”</a:t>
            </a:r>
          </a:p>
          <a:p>
            <a:pPr lvl="2"/>
            <a:r>
              <a:rPr lang="en-US" sz="1300" dirty="0"/>
              <a:t>It’s a great read talking about a group of boy scouts hiking and they had a slow kid.  If the goal is to arrive at one location all together, then the slow kid cannot always be the slow kid…. We have to remove their backpack, pace the whole crew off that one spot and then alleviate any stoppages of that </a:t>
            </a:r>
            <a:r>
              <a:rPr lang="en-US" sz="1300" dirty="0" err="1"/>
              <a:t>bottleck</a:t>
            </a:r>
            <a:r>
              <a:rPr lang="en-US" sz="1300" dirty="0"/>
              <a:t>.  </a:t>
            </a:r>
          </a:p>
          <a:p>
            <a:pPr lvl="2"/>
            <a:r>
              <a:rPr lang="en-US" sz="1300" dirty="0"/>
              <a:t>One step in the process may be limiting your entire organization</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11</a:t>
            </a:fld>
            <a:endParaRPr lang="en-US"/>
          </a:p>
        </p:txBody>
      </p:sp>
    </p:spTree>
    <p:extLst>
      <p:ext uri="{BB962C8B-B14F-4D97-AF65-F5344CB8AC3E}">
        <p14:creationId xmlns:p14="http://schemas.microsoft.com/office/powerpoint/2010/main" val="1445987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4F835-F589-7C5F-54FD-86AA91407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A4A0C-5354-EA82-0CC1-A1558C8E4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8EB8E-C4B1-2193-5A41-1531A490BC6F}"/>
              </a:ext>
            </a:extLst>
          </p:cNvPr>
          <p:cNvSpPr>
            <a:spLocks noGrp="1"/>
          </p:cNvSpPr>
          <p:nvPr>
            <p:ph type="body" idx="1"/>
          </p:nvPr>
        </p:nvSpPr>
        <p:spPr/>
        <p:txBody>
          <a:bodyPr/>
          <a:lstStyle/>
          <a:p>
            <a:pPr lvl="0"/>
            <a:r>
              <a:rPr lang="en-US" sz="1300" dirty="0"/>
              <a:t>I know I just taught you, but where is the bottleneck between these 6 processes?</a:t>
            </a:r>
          </a:p>
          <a:p>
            <a:pPr lvl="0"/>
            <a:endParaRPr lang="en-US" sz="1300" dirty="0"/>
          </a:p>
          <a:p>
            <a:pPr lvl="0"/>
            <a:r>
              <a:rPr lang="en-US" sz="1300" dirty="0"/>
              <a:t>Notice it is easy for your supervisor….where the bottleneck is.  </a:t>
            </a:r>
          </a:p>
          <a:p>
            <a:pPr lvl="0"/>
            <a:endParaRPr lang="en-US" sz="1300" dirty="0"/>
          </a:p>
          <a:p>
            <a:pPr lvl="0"/>
            <a:r>
              <a:rPr lang="en-US" sz="1300" dirty="0"/>
              <a:t>This is a lead indicator (number of cases stuck in each area) of how long the cases will take or whether our results will be good.  </a:t>
            </a:r>
          </a:p>
          <a:p>
            <a:pPr lvl="0"/>
            <a:endParaRPr lang="en-US" sz="1300" dirty="0"/>
          </a:p>
          <a:p>
            <a:pPr lvl="0"/>
            <a:endParaRPr lang="en-US" sz="1300" dirty="0"/>
          </a:p>
          <a:p>
            <a:endParaRPr lang="en-US" dirty="0"/>
          </a:p>
        </p:txBody>
      </p:sp>
      <p:sp>
        <p:nvSpPr>
          <p:cNvPr id="4" name="Slide Number Placeholder 3">
            <a:extLst>
              <a:ext uri="{FF2B5EF4-FFF2-40B4-BE49-F238E27FC236}">
                <a16:creationId xmlns:a16="http://schemas.microsoft.com/office/drawing/2014/main" id="{E9CD9FF4-14B8-50F2-9C1C-CE134FD6A43B}"/>
              </a:ext>
            </a:extLst>
          </p:cNvPr>
          <p:cNvSpPr>
            <a:spLocks noGrp="1"/>
          </p:cNvSpPr>
          <p:nvPr>
            <p:ph type="sldNum" sz="quarter" idx="5"/>
          </p:nvPr>
        </p:nvSpPr>
        <p:spPr/>
        <p:txBody>
          <a:bodyPr/>
          <a:lstStyle/>
          <a:p>
            <a:fld id="{FC542650-7E83-41D8-804C-A19538F39B20}" type="slidenum">
              <a:rPr lang="en-US" smtClean="0"/>
              <a:t>12</a:t>
            </a:fld>
            <a:endParaRPr lang="en-US"/>
          </a:p>
        </p:txBody>
      </p:sp>
    </p:spTree>
    <p:extLst>
      <p:ext uri="{BB962C8B-B14F-4D97-AF65-F5344CB8AC3E}">
        <p14:creationId xmlns:p14="http://schemas.microsoft.com/office/powerpoint/2010/main" val="1518518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you say “Forrest, this is great but you have thrown a bunch at us, where do we start?”</a:t>
            </a:r>
          </a:p>
          <a:p>
            <a:pPr lvl="1"/>
            <a:r>
              <a:rPr lang="en-US" sz="1300" dirty="0"/>
              <a:t>Follow the steps</a:t>
            </a:r>
          </a:p>
          <a:p>
            <a:pPr marL="1257300" lvl="2" indent="-342900">
              <a:buFont typeface="+mj-lt"/>
              <a:buAutoNum type="arabicPeriod"/>
            </a:pPr>
            <a:r>
              <a:rPr lang="en-US" sz="1300" dirty="0"/>
              <a:t>create a map</a:t>
            </a:r>
          </a:p>
          <a:p>
            <a:pPr marL="1257300" lvl="2" indent="-342900">
              <a:buFont typeface="+mj-lt"/>
              <a:buAutoNum type="arabicPeriod"/>
            </a:pPr>
            <a:r>
              <a:rPr lang="en-US" sz="1300" dirty="0"/>
              <a:t>Train on Waste – all employees</a:t>
            </a:r>
          </a:p>
          <a:p>
            <a:pPr marL="1257300" lvl="2" indent="-342900">
              <a:buFont typeface="+mj-lt"/>
              <a:buAutoNum type="arabicPeriod"/>
            </a:pPr>
            <a:r>
              <a:rPr lang="en-US" sz="1300" dirty="0"/>
              <a:t>Identify your biggest constraints in a massive visual way</a:t>
            </a:r>
          </a:p>
          <a:p>
            <a:pPr marL="1257300" lvl="2" indent="-342900">
              <a:buFont typeface="+mj-lt"/>
              <a:buAutoNum type="arabicPeriod"/>
            </a:pPr>
            <a:r>
              <a:rPr lang="en-US" sz="1300" dirty="0"/>
              <a:t>Practice Kaizen</a:t>
            </a:r>
          </a:p>
          <a:p>
            <a:pPr marL="1714500" lvl="3" indent="-342900">
              <a:buFont typeface="+mj-lt"/>
              <a:buAutoNum type="arabicPeriod"/>
            </a:pPr>
            <a:r>
              <a:rPr lang="en-US" sz="1300" dirty="0"/>
              <a:t>Kaizen means to break apart and improve</a:t>
            </a:r>
          </a:p>
          <a:p>
            <a:pPr lvl="2"/>
            <a:r>
              <a:rPr lang="en-US" sz="1300" b="1" dirty="0"/>
              <a:t>Here is what a Kaizen event looks like : THE MOST IMPORTANT PART</a:t>
            </a:r>
          </a:p>
          <a:p>
            <a:pPr lvl="3"/>
            <a:r>
              <a:rPr lang="en-US" sz="1300" dirty="0"/>
              <a:t>We have identified a major bottleneck</a:t>
            </a:r>
          </a:p>
          <a:p>
            <a:pPr lvl="3"/>
            <a:r>
              <a:rPr lang="en-US" sz="1300" dirty="0"/>
              <a:t>We form a team of front line employees, AND leaders</a:t>
            </a:r>
          </a:p>
          <a:p>
            <a:pPr lvl="3"/>
            <a:r>
              <a:rPr lang="en-US" sz="1300" dirty="0"/>
              <a:t>All people have a voice</a:t>
            </a:r>
          </a:p>
          <a:p>
            <a:pPr lvl="3"/>
            <a:r>
              <a:rPr lang="en-US" sz="1300" dirty="0"/>
              <a:t>You focus on a major problem</a:t>
            </a:r>
          </a:p>
          <a:p>
            <a:pPr lvl="3"/>
            <a:r>
              <a:rPr lang="en-US" sz="1300" dirty="0"/>
              <a:t>You study it</a:t>
            </a:r>
          </a:p>
          <a:p>
            <a:pPr lvl="3"/>
            <a:r>
              <a:rPr lang="en-US" sz="1300" u="sng" dirty="0"/>
              <a:t>You spend a week improving it</a:t>
            </a:r>
            <a:r>
              <a:rPr lang="en-US" sz="1300" dirty="0"/>
              <a:t>, the process, the instructions, the change</a:t>
            </a:r>
          </a:p>
          <a:p>
            <a:pPr lvl="4"/>
            <a:r>
              <a:rPr lang="en-US" sz="1300" dirty="0"/>
              <a:t>For example, one organization we worked with showed a process map of silos inside the parent organization.  We redeveloped their team in a Kaizen event to be able to support each other without waiting on silos</a:t>
            </a:r>
          </a:p>
          <a:p>
            <a:pPr lvl="3"/>
            <a:r>
              <a:rPr lang="en-US" sz="1300" dirty="0"/>
              <a:t>Then after that, we monitor it and tweak it.</a:t>
            </a:r>
          </a:p>
          <a:p>
            <a:pPr lvl="1"/>
            <a:r>
              <a:rPr lang="en-US" sz="1300" b="1" u="sng" dirty="0"/>
              <a:t>Practicing Kaizen also means you have a system for soliciting improvement ideas and rewarding employees for it.  Minor Kaizen – Reward it!</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13</a:t>
            </a:fld>
            <a:endParaRPr lang="en-US"/>
          </a:p>
        </p:txBody>
      </p:sp>
    </p:spTree>
    <p:extLst>
      <p:ext uri="{BB962C8B-B14F-4D97-AF65-F5344CB8AC3E}">
        <p14:creationId xmlns:p14="http://schemas.microsoft.com/office/powerpoint/2010/main" val="1163183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t>So lets talk about some results:</a:t>
            </a:r>
          </a:p>
          <a:p>
            <a:pPr lvl="1"/>
            <a:r>
              <a:rPr lang="en-US" sz="1300" dirty="0"/>
              <a:t>We have worked in organizations where we have seen the following results:</a:t>
            </a:r>
          </a:p>
          <a:p>
            <a:pPr marL="1257300" lvl="2" indent="-342900">
              <a:buFont typeface="+mj-lt"/>
              <a:buAutoNum type="arabicPeriod"/>
            </a:pPr>
            <a:r>
              <a:rPr lang="en-US" sz="1300" dirty="0"/>
              <a:t>Bottleneck processes that formerly took 60 days now take 5</a:t>
            </a:r>
          </a:p>
          <a:p>
            <a:pPr marL="1257300" lvl="2" indent="-342900">
              <a:buFont typeface="+mj-lt"/>
              <a:buAutoNum type="arabicPeriod"/>
            </a:pPr>
            <a:r>
              <a:rPr lang="en-US" sz="1300" dirty="0"/>
              <a:t>Licensing that cut the licensing times in half……. – Think about that, if you simply put in place a process that cuts the time in half, that means you have half as many weekly meetings with that family to license them</a:t>
            </a:r>
          </a:p>
          <a:p>
            <a:pPr marL="1257300" lvl="2" indent="-342900">
              <a:buFont typeface="+mj-lt"/>
              <a:buAutoNum type="arabicPeriod"/>
            </a:pPr>
            <a:r>
              <a:rPr lang="en-US" sz="1300" dirty="0"/>
              <a:t>Team members who felt isolated, now belong to a team and an initiative</a:t>
            </a:r>
          </a:p>
          <a:p>
            <a:pPr marL="1257300" lvl="2" indent="-342900">
              <a:buFont typeface="+mj-lt"/>
              <a:buAutoNum type="arabicPeriod"/>
            </a:pPr>
            <a:r>
              <a:rPr lang="en-US" sz="1300" dirty="0"/>
              <a:t>Struggling team members can see the next step</a:t>
            </a:r>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14</a:t>
            </a:fld>
            <a:endParaRPr lang="en-US"/>
          </a:p>
        </p:txBody>
      </p:sp>
    </p:spTree>
    <p:extLst>
      <p:ext uri="{BB962C8B-B14F-4D97-AF65-F5344CB8AC3E}">
        <p14:creationId xmlns:p14="http://schemas.microsoft.com/office/powerpoint/2010/main" val="2542938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300" dirty="0"/>
              <a:t>Lastly, I will unpack a quote from the actor in Jaws Roy </a:t>
            </a:r>
            <a:r>
              <a:rPr lang="en-US" sz="1300" dirty="0" err="1"/>
              <a:t>Sheider</a:t>
            </a:r>
            <a:r>
              <a:rPr lang="en-US" sz="1300" dirty="0"/>
              <a:t>. “It’s not the time it takes to take the take that takes the time; it’s the time it takes between the takes.”</a:t>
            </a:r>
          </a:p>
          <a:p>
            <a:pPr lvl="1"/>
            <a:r>
              <a:rPr lang="en-US" sz="1300" dirty="0"/>
              <a:t>In your CBC, you have hundreds of tasks that lead to good outcomes.  1 day faster or ½ a day faster per task may be months better for children and families.  </a:t>
            </a:r>
          </a:p>
          <a:p>
            <a:pPr lvl="2"/>
            <a:r>
              <a:rPr lang="en-US" sz="1300" b="1" dirty="0"/>
              <a:t>Focus on your system</a:t>
            </a:r>
          </a:p>
          <a:p>
            <a:pPr lvl="2"/>
            <a:r>
              <a:rPr lang="en-US" sz="1300" b="1" dirty="0"/>
              <a:t>Engage your employees</a:t>
            </a:r>
          </a:p>
          <a:p>
            <a:pPr lvl="2"/>
            <a:r>
              <a:rPr lang="en-US" sz="1300" b="1" dirty="0"/>
              <a:t>Constantly improve</a:t>
            </a:r>
          </a:p>
          <a:p>
            <a:pPr lvl="2"/>
            <a:r>
              <a:rPr lang="en-US" sz="1300" b="1" dirty="0"/>
              <a:t>	</a:t>
            </a:r>
          </a:p>
          <a:p>
            <a:pPr lvl="2"/>
            <a:r>
              <a:rPr lang="en-US" sz="1300" b="1" dirty="0"/>
              <a:t>Your organization can commonly move forward if you know where the high priority bottlenecks are.</a:t>
            </a:r>
          </a:p>
          <a:p>
            <a:pPr lvl="2"/>
            <a:endParaRPr lang="en-US" sz="1300" b="1" dirty="0"/>
          </a:p>
          <a:p>
            <a:pPr lvl="2"/>
            <a:endParaRPr lang="en-US" sz="1300" b="1" dirty="0"/>
          </a:p>
          <a:p>
            <a:endParaRPr lang="en-US" dirty="0"/>
          </a:p>
        </p:txBody>
      </p:sp>
      <p:sp>
        <p:nvSpPr>
          <p:cNvPr id="4" name="Slide Number Placeholder 3"/>
          <p:cNvSpPr>
            <a:spLocks noGrp="1"/>
          </p:cNvSpPr>
          <p:nvPr>
            <p:ph type="sldNum" sz="quarter" idx="5"/>
          </p:nvPr>
        </p:nvSpPr>
        <p:spPr/>
        <p:txBody>
          <a:bodyPr/>
          <a:lstStyle/>
          <a:p>
            <a:fld id="{FC542650-7E83-41D8-804C-A19538F39B20}" type="slidenum">
              <a:rPr lang="en-US" smtClean="0"/>
              <a:t>15</a:t>
            </a:fld>
            <a:endParaRPr lang="en-US"/>
          </a:p>
        </p:txBody>
      </p:sp>
    </p:spTree>
    <p:extLst>
      <p:ext uri="{BB962C8B-B14F-4D97-AF65-F5344CB8AC3E}">
        <p14:creationId xmlns:p14="http://schemas.microsoft.com/office/powerpoint/2010/main" val="3257433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542650-7E83-41D8-804C-A19538F39B20}" type="slidenum">
              <a:rPr lang="en-US" smtClean="0"/>
              <a:t>16</a:t>
            </a:fld>
            <a:endParaRPr lang="en-US"/>
          </a:p>
        </p:txBody>
      </p:sp>
    </p:spTree>
    <p:extLst>
      <p:ext uri="{BB962C8B-B14F-4D97-AF65-F5344CB8AC3E}">
        <p14:creationId xmlns:p14="http://schemas.microsoft.com/office/powerpoint/2010/main" val="2279876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542650-7E83-41D8-804C-A19538F39B20}" type="slidenum">
              <a:rPr lang="en-US" smtClean="0"/>
              <a:t>17</a:t>
            </a:fld>
            <a:endParaRPr lang="en-US"/>
          </a:p>
        </p:txBody>
      </p:sp>
    </p:spTree>
    <p:extLst>
      <p:ext uri="{BB962C8B-B14F-4D97-AF65-F5344CB8AC3E}">
        <p14:creationId xmlns:p14="http://schemas.microsoft.com/office/powerpoint/2010/main" val="2942880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sv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www.techamsolutions.com"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1208380"/>
            <a:ext cx="3464532" cy="4472405"/>
            <a:chOff x="0" y="0"/>
            <a:chExt cx="4619376" cy="5963207"/>
          </a:xfrm>
        </p:grpSpPr>
        <p:sp>
          <p:nvSpPr>
            <p:cNvPr id="3" name="Freeform 3"/>
            <p:cNvSpPr/>
            <p:nvPr/>
          </p:nvSpPr>
          <p:spPr>
            <a:xfrm>
              <a:off x="0" y="0"/>
              <a:ext cx="4619371" cy="5963158"/>
            </a:xfrm>
            <a:custGeom>
              <a:avLst/>
              <a:gdLst/>
              <a:ahLst/>
              <a:cxnLst/>
              <a:rect l="l" t="t" r="r" b="b"/>
              <a:pathLst>
                <a:path w="4619371" h="5963158">
                  <a:moveTo>
                    <a:pt x="0" y="0"/>
                  </a:moveTo>
                  <a:lnTo>
                    <a:pt x="4619371" y="0"/>
                  </a:lnTo>
                  <a:lnTo>
                    <a:pt x="4619371" y="5963158"/>
                  </a:lnTo>
                  <a:lnTo>
                    <a:pt x="0" y="5963158"/>
                  </a:lnTo>
                  <a:lnTo>
                    <a:pt x="0" y="0"/>
                  </a:lnTo>
                  <a:close/>
                </a:path>
              </a:pathLst>
            </a:custGeom>
            <a:blipFill>
              <a:blip r:embed="rId3"/>
              <a:stretch>
                <a:fillRect l="-14545" r="-14545"/>
              </a:stretch>
            </a:blipFill>
          </p:spPr>
          <p:txBody>
            <a:bodyPr/>
            <a:lstStyle/>
            <a:p>
              <a:endParaRPr lang="en-US"/>
            </a:p>
          </p:txBody>
        </p:sp>
      </p:grpSp>
      <p:sp>
        <p:nvSpPr>
          <p:cNvPr id="4" name="Freeform 4"/>
          <p:cNvSpPr/>
          <p:nvPr/>
        </p:nvSpPr>
        <p:spPr>
          <a:xfrm>
            <a:off x="-237392" y="6969755"/>
            <a:ext cx="19404063" cy="3799415"/>
          </a:xfrm>
          <a:custGeom>
            <a:avLst/>
            <a:gdLst/>
            <a:ahLst/>
            <a:cxnLst/>
            <a:rect l="l" t="t" r="r" b="b"/>
            <a:pathLst>
              <a:path w="19404063" h="3799415">
                <a:moveTo>
                  <a:pt x="0" y="0"/>
                </a:moveTo>
                <a:lnTo>
                  <a:pt x="19404063" y="0"/>
                </a:lnTo>
                <a:lnTo>
                  <a:pt x="19404063" y="3799415"/>
                </a:lnTo>
                <a:lnTo>
                  <a:pt x="0" y="3799415"/>
                </a:lnTo>
                <a:lnTo>
                  <a:pt x="0" y="0"/>
                </a:lnTo>
                <a:close/>
              </a:path>
            </a:pathLst>
          </a:custGeom>
          <a:blipFill>
            <a:blip r:embed="rId4"/>
            <a:stretch>
              <a:fillRect t="-145141"/>
            </a:stretch>
          </a:blipFill>
        </p:spPr>
        <p:txBody>
          <a:bodyPr/>
          <a:lstStyle/>
          <a:p>
            <a:endParaRPr lang="en-US"/>
          </a:p>
        </p:txBody>
      </p:sp>
      <p:sp>
        <p:nvSpPr>
          <p:cNvPr id="5" name="TextBox 5"/>
          <p:cNvSpPr txBox="1"/>
          <p:nvPr/>
        </p:nvSpPr>
        <p:spPr>
          <a:xfrm>
            <a:off x="4608676" y="1294155"/>
            <a:ext cx="13679324" cy="4300857"/>
          </a:xfrm>
          <a:prstGeom prst="rect">
            <a:avLst/>
          </a:prstGeom>
        </p:spPr>
        <p:txBody>
          <a:bodyPr lIns="0" tIns="0" rIns="0" bIns="0" rtlCol="0" anchor="t">
            <a:spAutoFit/>
          </a:bodyPr>
          <a:lstStyle/>
          <a:p>
            <a:pPr algn="l">
              <a:lnSpc>
                <a:spcPts val="11090"/>
              </a:lnSpc>
            </a:pPr>
            <a:r>
              <a:rPr lang="en-US" sz="10050" b="1" dirty="0">
                <a:solidFill>
                  <a:srgbClr val="50CAF4"/>
                </a:solidFill>
                <a:latin typeface="HK Grotesk Bold"/>
                <a:ea typeface="HK Grotesk Bold"/>
                <a:cs typeface="HK Grotesk Bold"/>
                <a:sym typeface="HK Grotesk Bold"/>
              </a:rPr>
              <a:t>Value-Based </a:t>
            </a:r>
            <a:r>
              <a:rPr lang="en-US" sz="10050" dirty="0">
                <a:solidFill>
                  <a:srgbClr val="322C23"/>
                </a:solidFill>
                <a:latin typeface="HK Grotesk"/>
                <a:ea typeface="HK Grotesk"/>
                <a:cs typeface="HK Grotesk"/>
                <a:sym typeface="HK Grotesk"/>
              </a:rPr>
              <a:t>Operations and Engineering</a:t>
            </a:r>
            <a:r>
              <a:rPr lang="en-US" sz="10050" dirty="0">
                <a:solidFill>
                  <a:srgbClr val="50CAF4"/>
                </a:solidFill>
                <a:latin typeface="HK Grotesk"/>
                <a:ea typeface="HK Grotesk"/>
                <a:cs typeface="HK Grotesk"/>
                <a:sym typeface="HK Grotesk"/>
              </a:rPr>
              <a:t> </a:t>
            </a:r>
            <a:r>
              <a:rPr lang="en-US" sz="10050" b="1" dirty="0">
                <a:solidFill>
                  <a:srgbClr val="50CAF4"/>
                </a:solidFill>
                <a:latin typeface="HK Grotesk Bold"/>
                <a:ea typeface="HK Grotesk Bold"/>
                <a:cs typeface="HK Grotesk Bold"/>
                <a:sym typeface="HK Grotesk Bold"/>
              </a:rPr>
              <a:t>Services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grpSp>
        <p:nvGrpSpPr>
          <p:cNvPr id="2" name="Group 2"/>
          <p:cNvGrpSpPr/>
          <p:nvPr/>
        </p:nvGrpSpPr>
        <p:grpSpPr>
          <a:xfrm>
            <a:off x="-1053318" y="1999371"/>
            <a:ext cx="6702835" cy="5060153"/>
            <a:chOff x="0" y="0"/>
            <a:chExt cx="4619376" cy="3487293"/>
          </a:xfrm>
        </p:grpSpPr>
        <p:sp>
          <p:nvSpPr>
            <p:cNvPr id="3" name="Freeform 3"/>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4" name="TextBox 4"/>
          <p:cNvSpPr txBox="1"/>
          <p:nvPr/>
        </p:nvSpPr>
        <p:spPr>
          <a:xfrm>
            <a:off x="5649517" y="4271542"/>
            <a:ext cx="13679324" cy="4223798"/>
          </a:xfrm>
          <a:prstGeom prst="rect">
            <a:avLst/>
          </a:prstGeom>
        </p:spPr>
        <p:txBody>
          <a:bodyPr lIns="0" tIns="0" rIns="0" bIns="0" rtlCol="0" anchor="t">
            <a:spAutoFit/>
          </a:bodyPr>
          <a:lstStyle/>
          <a:p>
            <a:pPr algn="l">
              <a:lnSpc>
                <a:spcPts val="11090"/>
              </a:lnSpc>
            </a:pPr>
            <a:r>
              <a:rPr lang="en-US" sz="10082" b="1">
                <a:solidFill>
                  <a:srgbClr val="FFFFFF"/>
                </a:solidFill>
                <a:latin typeface="HK Grotesk Bold"/>
                <a:ea typeface="HK Grotesk Bold"/>
                <a:cs typeface="HK Grotesk Bold"/>
                <a:sym typeface="HK Grotesk Bold"/>
              </a:rPr>
              <a:t>Advancing </a:t>
            </a:r>
            <a:r>
              <a:rPr lang="en-US" sz="10082" b="1">
                <a:solidFill>
                  <a:srgbClr val="50CAF4"/>
                </a:solidFill>
                <a:latin typeface="HK Grotesk Bold"/>
                <a:ea typeface="HK Grotesk Bold"/>
                <a:cs typeface="HK Grotesk Bold"/>
                <a:sym typeface="HK Grotesk Bold"/>
              </a:rPr>
              <a:t>Value </a:t>
            </a:r>
            <a:r>
              <a:rPr lang="en-US" sz="10082" b="1">
                <a:solidFill>
                  <a:srgbClr val="FFFFFF"/>
                </a:solidFill>
                <a:latin typeface="HK Grotesk Bold"/>
                <a:ea typeface="HK Grotesk Bold"/>
                <a:cs typeface="HK Grotesk Bold"/>
                <a:sym typeface="HK Grotesk Bold"/>
              </a:rPr>
              <a:t>Through Your CBC</a:t>
            </a:r>
          </a:p>
          <a:p>
            <a:pPr algn="l">
              <a:lnSpc>
                <a:spcPts val="11090"/>
              </a:lnSpc>
            </a:pPr>
            <a:endParaRPr lang="en-US" sz="10082" b="1">
              <a:solidFill>
                <a:srgbClr val="FFFFFF"/>
              </a:solidFill>
              <a:latin typeface="HK Grotesk Bold"/>
              <a:ea typeface="HK Grotesk Bold"/>
              <a:cs typeface="HK Grotesk Bold"/>
              <a:sym typeface="HK Grotesk Bold"/>
            </a:endParaRPr>
          </a:p>
        </p:txBody>
      </p:sp>
      <p:grpSp>
        <p:nvGrpSpPr>
          <p:cNvPr id="6" name="Group 6"/>
          <p:cNvGrpSpPr/>
          <p:nvPr/>
        </p:nvGrpSpPr>
        <p:grpSpPr>
          <a:xfrm>
            <a:off x="14935880" y="9162287"/>
            <a:ext cx="3021840" cy="710691"/>
            <a:chOff x="0" y="0"/>
            <a:chExt cx="4619376" cy="1086407"/>
          </a:xfrm>
        </p:grpSpPr>
        <p:sp>
          <p:nvSpPr>
            <p:cNvPr id="7" name="Freeform 7"/>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4"/>
              <a:stretch>
                <a:fillRect t="-421691" b="-9809"/>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91707" y="3859823"/>
            <a:ext cx="6915630" cy="4114800"/>
          </a:xfrm>
          <a:custGeom>
            <a:avLst/>
            <a:gdLst/>
            <a:ahLst/>
            <a:cxnLst/>
            <a:rect l="l" t="t" r="r" b="b"/>
            <a:pathLst>
              <a:path w="6915630" h="4114800">
                <a:moveTo>
                  <a:pt x="0" y="0"/>
                </a:moveTo>
                <a:lnTo>
                  <a:pt x="6915630" y="0"/>
                </a:lnTo>
                <a:lnTo>
                  <a:pt x="691563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8008913" y="4599256"/>
            <a:ext cx="3086100" cy="2635934"/>
            <a:chOff x="0" y="0"/>
            <a:chExt cx="812800" cy="694238"/>
          </a:xfrm>
        </p:grpSpPr>
        <p:sp>
          <p:nvSpPr>
            <p:cNvPr id="4" name="Freeform 4"/>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F2F3F5"/>
            </a:solidFill>
          </p:spPr>
          <p:txBody>
            <a:bodyPr/>
            <a:lstStyle/>
            <a:p>
              <a:endParaRPr lang="en-US"/>
            </a:p>
          </p:txBody>
        </p:sp>
        <p:sp>
          <p:nvSpPr>
            <p:cNvPr id="5" name="TextBox 5"/>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grpSp>
        <p:nvGrpSpPr>
          <p:cNvPr id="6" name="Group 6"/>
          <p:cNvGrpSpPr/>
          <p:nvPr/>
        </p:nvGrpSpPr>
        <p:grpSpPr>
          <a:xfrm>
            <a:off x="11354638" y="4599256"/>
            <a:ext cx="3086100" cy="2635934"/>
            <a:chOff x="0" y="0"/>
            <a:chExt cx="812800" cy="694238"/>
          </a:xfrm>
        </p:grpSpPr>
        <p:sp>
          <p:nvSpPr>
            <p:cNvPr id="7" name="Freeform 7"/>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EDF8FD"/>
            </a:solidFill>
          </p:spPr>
          <p:txBody>
            <a:bodyPr/>
            <a:lstStyle/>
            <a:p>
              <a:endParaRPr lang="en-US"/>
            </a:p>
          </p:txBody>
        </p:sp>
        <p:sp>
          <p:nvSpPr>
            <p:cNvPr id="8" name="TextBox 8"/>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grpSp>
        <p:nvGrpSpPr>
          <p:cNvPr id="9" name="Group 9"/>
          <p:cNvGrpSpPr/>
          <p:nvPr/>
        </p:nvGrpSpPr>
        <p:grpSpPr>
          <a:xfrm>
            <a:off x="14700363" y="4599256"/>
            <a:ext cx="3086100" cy="2635934"/>
            <a:chOff x="0" y="0"/>
            <a:chExt cx="812800" cy="694238"/>
          </a:xfrm>
        </p:grpSpPr>
        <p:sp>
          <p:nvSpPr>
            <p:cNvPr id="10" name="Freeform 10"/>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F2F3F5"/>
            </a:solidFill>
          </p:spPr>
          <p:txBody>
            <a:bodyPr/>
            <a:lstStyle/>
            <a:p>
              <a:endParaRPr lang="en-US"/>
            </a:p>
          </p:txBody>
        </p:sp>
        <p:sp>
          <p:nvSpPr>
            <p:cNvPr id="11" name="TextBox 11"/>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sp>
        <p:nvSpPr>
          <p:cNvPr id="12" name="Freeform 12"/>
          <p:cNvSpPr/>
          <p:nvPr/>
        </p:nvSpPr>
        <p:spPr>
          <a:xfrm>
            <a:off x="12534346" y="4979566"/>
            <a:ext cx="726684" cy="937657"/>
          </a:xfrm>
          <a:custGeom>
            <a:avLst/>
            <a:gdLst/>
            <a:ahLst/>
            <a:cxnLst/>
            <a:rect l="l" t="t" r="r" b="b"/>
            <a:pathLst>
              <a:path w="726684" h="937657">
                <a:moveTo>
                  <a:pt x="0" y="0"/>
                </a:moveTo>
                <a:lnTo>
                  <a:pt x="726684" y="0"/>
                </a:lnTo>
                <a:lnTo>
                  <a:pt x="726684" y="937657"/>
                </a:lnTo>
                <a:lnTo>
                  <a:pt x="0" y="9376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8887851" y="4851407"/>
            <a:ext cx="1028512" cy="1065816"/>
          </a:xfrm>
          <a:custGeom>
            <a:avLst/>
            <a:gdLst/>
            <a:ahLst/>
            <a:cxnLst/>
            <a:rect l="l" t="t" r="r" b="b"/>
            <a:pathLst>
              <a:path w="1028512" h="1065816">
                <a:moveTo>
                  <a:pt x="0" y="0"/>
                </a:moveTo>
                <a:lnTo>
                  <a:pt x="1028512" y="0"/>
                </a:lnTo>
                <a:lnTo>
                  <a:pt x="1028512" y="1065816"/>
                </a:lnTo>
                <a:lnTo>
                  <a:pt x="0" y="10658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a:off x="15778703" y="4851407"/>
            <a:ext cx="1055077" cy="1055077"/>
          </a:xfrm>
          <a:custGeom>
            <a:avLst/>
            <a:gdLst/>
            <a:ahLst/>
            <a:cxnLst/>
            <a:rect l="l" t="t" r="r" b="b"/>
            <a:pathLst>
              <a:path w="1055077" h="1055077">
                <a:moveTo>
                  <a:pt x="0" y="0"/>
                </a:moveTo>
                <a:lnTo>
                  <a:pt x="1055077" y="0"/>
                </a:lnTo>
                <a:lnTo>
                  <a:pt x="1055077" y="1055077"/>
                </a:lnTo>
                <a:lnTo>
                  <a:pt x="0" y="105507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6" name="TextBox 16"/>
          <p:cNvSpPr txBox="1"/>
          <p:nvPr/>
        </p:nvSpPr>
        <p:spPr>
          <a:xfrm>
            <a:off x="1028700" y="1865967"/>
            <a:ext cx="13679324" cy="1453924"/>
          </a:xfrm>
          <a:prstGeom prst="rect">
            <a:avLst/>
          </a:prstGeom>
        </p:spPr>
        <p:txBody>
          <a:bodyPr lIns="0" tIns="0" rIns="0" bIns="0" rtlCol="0" anchor="t">
            <a:spAutoFit/>
          </a:bodyPr>
          <a:lstStyle/>
          <a:p>
            <a:pPr>
              <a:lnSpc>
                <a:spcPts val="11090"/>
              </a:lnSpc>
            </a:pPr>
            <a:r>
              <a:rPr lang="en-US" sz="10050" b="1">
                <a:solidFill>
                  <a:srgbClr val="322C23"/>
                </a:solidFill>
                <a:latin typeface="HK Grotesk Bold"/>
              </a:rPr>
              <a:t>The Need</a:t>
            </a:r>
            <a:endParaRPr lang="en-US" sz="10050" b="1" dirty="0">
              <a:solidFill>
                <a:srgbClr val="322C23"/>
              </a:solidFill>
              <a:latin typeface="HK Grotesk Bold"/>
            </a:endParaRPr>
          </a:p>
        </p:txBody>
      </p:sp>
      <p:sp>
        <p:nvSpPr>
          <p:cNvPr id="17" name="TextBox 17"/>
          <p:cNvSpPr txBox="1"/>
          <p:nvPr/>
        </p:nvSpPr>
        <p:spPr>
          <a:xfrm>
            <a:off x="8282725" y="6024361"/>
            <a:ext cx="2594747" cy="885537"/>
          </a:xfrm>
          <a:prstGeom prst="rect">
            <a:avLst/>
          </a:prstGeom>
        </p:spPr>
        <p:txBody>
          <a:bodyPr lIns="0" tIns="0" rIns="0" bIns="0" rtlCol="0" anchor="t">
            <a:spAutoFit/>
          </a:bodyPr>
          <a:lstStyle/>
          <a:p>
            <a:pPr algn="l">
              <a:lnSpc>
                <a:spcPts val="6855"/>
              </a:lnSpc>
            </a:pPr>
            <a:r>
              <a:rPr lang="en-US" sz="6232" b="1">
                <a:solidFill>
                  <a:srgbClr val="322C23"/>
                </a:solidFill>
                <a:latin typeface="HK Grotesk Bold"/>
                <a:ea typeface="HK Grotesk Bold"/>
                <a:cs typeface="HK Grotesk Bold"/>
                <a:sym typeface="HK Grotesk Bold"/>
              </a:rPr>
              <a:t>Beliefs</a:t>
            </a:r>
          </a:p>
        </p:txBody>
      </p:sp>
      <p:sp>
        <p:nvSpPr>
          <p:cNvPr id="18" name="TextBox 18"/>
          <p:cNvSpPr txBox="1"/>
          <p:nvPr/>
        </p:nvSpPr>
        <p:spPr>
          <a:xfrm>
            <a:off x="11704173" y="6024361"/>
            <a:ext cx="2594747" cy="885537"/>
          </a:xfrm>
          <a:prstGeom prst="rect">
            <a:avLst/>
          </a:prstGeom>
        </p:spPr>
        <p:txBody>
          <a:bodyPr lIns="0" tIns="0" rIns="0" bIns="0" rtlCol="0" anchor="t">
            <a:spAutoFit/>
          </a:bodyPr>
          <a:lstStyle/>
          <a:p>
            <a:pPr algn="l">
              <a:lnSpc>
                <a:spcPts val="6855"/>
              </a:lnSpc>
            </a:pPr>
            <a:r>
              <a:rPr lang="en-US" sz="6232" b="1">
                <a:solidFill>
                  <a:srgbClr val="322C23"/>
                </a:solidFill>
                <a:latin typeface="HK Grotesk Bold"/>
                <a:ea typeface="HK Grotesk Bold"/>
                <a:cs typeface="HK Grotesk Bold"/>
                <a:sym typeface="HK Grotesk Bold"/>
              </a:rPr>
              <a:t>Values</a:t>
            </a:r>
          </a:p>
        </p:txBody>
      </p:sp>
      <p:sp>
        <p:nvSpPr>
          <p:cNvPr id="19" name="TextBox 19"/>
          <p:cNvSpPr txBox="1"/>
          <p:nvPr/>
        </p:nvSpPr>
        <p:spPr>
          <a:xfrm>
            <a:off x="14893489" y="6024362"/>
            <a:ext cx="3086191" cy="903261"/>
          </a:xfrm>
          <a:prstGeom prst="rect">
            <a:avLst/>
          </a:prstGeom>
        </p:spPr>
        <p:txBody>
          <a:bodyPr wrap="square" lIns="0" tIns="0" rIns="0" bIns="0" rtlCol="0" anchor="t">
            <a:spAutoFit/>
          </a:bodyPr>
          <a:lstStyle/>
          <a:p>
            <a:pPr algn="l">
              <a:lnSpc>
                <a:spcPts val="6855"/>
              </a:lnSpc>
            </a:pPr>
            <a:r>
              <a:rPr lang="en-US" sz="6232" b="1">
                <a:solidFill>
                  <a:srgbClr val="322C23"/>
                </a:solidFill>
                <a:latin typeface="HK Grotesk Bold"/>
                <a:ea typeface="HK Grotesk Bold"/>
                <a:cs typeface="HK Grotesk Bold"/>
                <a:sym typeface="HK Grotesk Bold"/>
              </a:rPr>
              <a:t>Actions</a:t>
            </a:r>
          </a:p>
        </p:txBody>
      </p:sp>
      <p:grpSp>
        <p:nvGrpSpPr>
          <p:cNvPr id="20" name="Group 20"/>
          <p:cNvGrpSpPr/>
          <p:nvPr/>
        </p:nvGrpSpPr>
        <p:grpSpPr>
          <a:xfrm>
            <a:off x="14708024" y="9058172"/>
            <a:ext cx="3464532" cy="814805"/>
            <a:chOff x="0" y="0"/>
            <a:chExt cx="4619376" cy="1086407"/>
          </a:xfrm>
        </p:grpSpPr>
        <p:sp>
          <p:nvSpPr>
            <p:cNvPr id="21" name="Freeform 21"/>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7"/>
              <a:stretch>
                <a:fillRect t="-325201"/>
              </a:stretch>
            </a:blipFill>
          </p:spPr>
          <p:txBody>
            <a:bodyPr/>
            <a:lstStyle/>
            <a:p>
              <a:endParaRPr lang="en-US"/>
            </a:p>
          </p:txBody>
        </p:sp>
      </p:grpSp>
      <p:grpSp>
        <p:nvGrpSpPr>
          <p:cNvPr id="22" name="Group 22"/>
          <p:cNvGrpSpPr/>
          <p:nvPr/>
        </p:nvGrpSpPr>
        <p:grpSpPr>
          <a:xfrm>
            <a:off x="16784273" y="226547"/>
            <a:ext cx="1269477" cy="958363"/>
            <a:chOff x="0" y="0"/>
            <a:chExt cx="4619376" cy="3487293"/>
          </a:xfrm>
        </p:grpSpPr>
        <p:sp>
          <p:nvSpPr>
            <p:cNvPr id="23" name="Freeform 23"/>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7"/>
              <a:stretch>
                <a:fillRect b="-32464"/>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6" name="Freeform 6"/>
          <p:cNvSpPr/>
          <p:nvPr/>
        </p:nvSpPr>
        <p:spPr>
          <a:xfrm>
            <a:off x="3525591" y="5555098"/>
            <a:ext cx="3331432" cy="3512663"/>
          </a:xfrm>
          <a:custGeom>
            <a:avLst/>
            <a:gdLst/>
            <a:ahLst/>
            <a:cxnLst/>
            <a:rect l="l" t="t" r="r" b="b"/>
            <a:pathLst>
              <a:path w="4216854" h="3689747">
                <a:moveTo>
                  <a:pt x="0" y="0"/>
                </a:moveTo>
                <a:lnTo>
                  <a:pt x="4216854" y="0"/>
                </a:lnTo>
                <a:lnTo>
                  <a:pt x="4216854" y="3689747"/>
                </a:lnTo>
                <a:lnTo>
                  <a:pt x="0" y="36897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3335000" y="4526027"/>
            <a:ext cx="1037624" cy="1037624"/>
          </a:xfrm>
          <a:custGeom>
            <a:avLst/>
            <a:gdLst/>
            <a:ahLst/>
            <a:cxnLst/>
            <a:rect l="l" t="t" r="r" b="b"/>
            <a:pathLst>
              <a:path w="1037624" h="1037624">
                <a:moveTo>
                  <a:pt x="0" y="0"/>
                </a:moveTo>
                <a:lnTo>
                  <a:pt x="1037624" y="0"/>
                </a:lnTo>
                <a:lnTo>
                  <a:pt x="1037624" y="1037624"/>
                </a:lnTo>
                <a:lnTo>
                  <a:pt x="0" y="10376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9" name="Group 9"/>
          <p:cNvGrpSpPr/>
          <p:nvPr/>
        </p:nvGrpSpPr>
        <p:grpSpPr>
          <a:xfrm>
            <a:off x="8124806" y="5555098"/>
            <a:ext cx="1433642" cy="788255"/>
            <a:chOff x="0" y="0"/>
            <a:chExt cx="479344" cy="216086"/>
          </a:xfrm>
        </p:grpSpPr>
        <p:sp>
          <p:nvSpPr>
            <p:cNvPr id="10" name="Freeform 10"/>
            <p:cNvSpPr/>
            <p:nvPr/>
          </p:nvSpPr>
          <p:spPr>
            <a:xfrm>
              <a:off x="0" y="0"/>
              <a:ext cx="479344" cy="216086"/>
            </a:xfrm>
            <a:custGeom>
              <a:avLst/>
              <a:gdLst/>
              <a:ahLst/>
              <a:cxnLst/>
              <a:rect l="l" t="t" r="r" b="b"/>
              <a:pathLst>
                <a:path w="479344" h="216086">
                  <a:moveTo>
                    <a:pt x="0" y="0"/>
                  </a:moveTo>
                  <a:lnTo>
                    <a:pt x="479344" y="0"/>
                  </a:lnTo>
                  <a:lnTo>
                    <a:pt x="479344" y="216086"/>
                  </a:lnTo>
                  <a:lnTo>
                    <a:pt x="0" y="216086"/>
                  </a:lnTo>
                  <a:close/>
                </a:path>
              </a:pathLst>
            </a:custGeom>
            <a:solidFill>
              <a:srgbClr val="50CAF4"/>
            </a:solidFill>
          </p:spPr>
          <p:txBody>
            <a:bodyPr/>
            <a:lstStyle/>
            <a:p>
              <a:endParaRPr lang="en-US"/>
            </a:p>
          </p:txBody>
        </p:sp>
        <p:sp>
          <p:nvSpPr>
            <p:cNvPr id="11" name="TextBox 11"/>
            <p:cNvSpPr txBox="1"/>
            <p:nvPr/>
          </p:nvSpPr>
          <p:spPr>
            <a:xfrm>
              <a:off x="0" y="-9525"/>
              <a:ext cx="479344" cy="225611"/>
            </a:xfrm>
            <a:prstGeom prst="rect">
              <a:avLst/>
            </a:prstGeom>
          </p:spPr>
          <p:txBody>
            <a:bodyPr lIns="50800" tIns="50800" rIns="50800" bIns="50800" rtlCol="0" anchor="ctr"/>
            <a:lstStyle/>
            <a:p>
              <a:pPr algn="ctr">
                <a:lnSpc>
                  <a:spcPts val="2174"/>
                </a:lnSpc>
              </a:pPr>
              <a:endParaRPr/>
            </a:p>
          </p:txBody>
        </p:sp>
      </p:grpSp>
      <p:grpSp>
        <p:nvGrpSpPr>
          <p:cNvPr id="12" name="Group 12"/>
          <p:cNvGrpSpPr/>
          <p:nvPr/>
        </p:nvGrpSpPr>
        <p:grpSpPr>
          <a:xfrm>
            <a:off x="8124806" y="7466279"/>
            <a:ext cx="1433642" cy="788255"/>
            <a:chOff x="0" y="0"/>
            <a:chExt cx="479344" cy="216086"/>
          </a:xfrm>
        </p:grpSpPr>
        <p:sp>
          <p:nvSpPr>
            <p:cNvPr id="13" name="Freeform 13"/>
            <p:cNvSpPr/>
            <p:nvPr/>
          </p:nvSpPr>
          <p:spPr>
            <a:xfrm>
              <a:off x="0" y="0"/>
              <a:ext cx="479344" cy="216086"/>
            </a:xfrm>
            <a:custGeom>
              <a:avLst/>
              <a:gdLst/>
              <a:ahLst/>
              <a:cxnLst/>
              <a:rect l="l" t="t" r="r" b="b"/>
              <a:pathLst>
                <a:path w="479344" h="216086">
                  <a:moveTo>
                    <a:pt x="0" y="0"/>
                  </a:moveTo>
                  <a:lnTo>
                    <a:pt x="479344" y="0"/>
                  </a:lnTo>
                  <a:lnTo>
                    <a:pt x="479344" y="216086"/>
                  </a:lnTo>
                  <a:lnTo>
                    <a:pt x="0" y="216086"/>
                  </a:lnTo>
                  <a:close/>
                </a:path>
              </a:pathLst>
            </a:custGeom>
            <a:solidFill>
              <a:srgbClr val="50CAF4"/>
            </a:solidFill>
          </p:spPr>
          <p:txBody>
            <a:bodyPr/>
            <a:lstStyle/>
            <a:p>
              <a:endParaRPr lang="en-US"/>
            </a:p>
          </p:txBody>
        </p:sp>
        <p:sp>
          <p:nvSpPr>
            <p:cNvPr id="14" name="TextBox 14"/>
            <p:cNvSpPr txBox="1"/>
            <p:nvPr/>
          </p:nvSpPr>
          <p:spPr>
            <a:xfrm>
              <a:off x="0" y="-9525"/>
              <a:ext cx="479344" cy="225611"/>
            </a:xfrm>
            <a:prstGeom prst="rect">
              <a:avLst/>
            </a:prstGeom>
          </p:spPr>
          <p:txBody>
            <a:bodyPr lIns="50800" tIns="50800" rIns="50800" bIns="50800" rtlCol="0" anchor="ctr"/>
            <a:lstStyle/>
            <a:p>
              <a:pPr algn="ctr">
                <a:lnSpc>
                  <a:spcPts val="2174"/>
                </a:lnSpc>
              </a:pPr>
              <a:endParaRPr/>
            </a:p>
          </p:txBody>
        </p:sp>
      </p:grpSp>
      <p:grpSp>
        <p:nvGrpSpPr>
          <p:cNvPr id="15" name="Group 15"/>
          <p:cNvGrpSpPr/>
          <p:nvPr/>
        </p:nvGrpSpPr>
        <p:grpSpPr>
          <a:xfrm>
            <a:off x="10097013" y="7466279"/>
            <a:ext cx="1433642" cy="788255"/>
            <a:chOff x="0" y="0"/>
            <a:chExt cx="479344" cy="216086"/>
          </a:xfrm>
        </p:grpSpPr>
        <p:sp>
          <p:nvSpPr>
            <p:cNvPr id="16" name="Freeform 16"/>
            <p:cNvSpPr/>
            <p:nvPr/>
          </p:nvSpPr>
          <p:spPr>
            <a:xfrm>
              <a:off x="0" y="0"/>
              <a:ext cx="479344" cy="216086"/>
            </a:xfrm>
            <a:custGeom>
              <a:avLst/>
              <a:gdLst/>
              <a:ahLst/>
              <a:cxnLst/>
              <a:rect l="l" t="t" r="r" b="b"/>
              <a:pathLst>
                <a:path w="479344" h="216086">
                  <a:moveTo>
                    <a:pt x="0" y="0"/>
                  </a:moveTo>
                  <a:lnTo>
                    <a:pt x="479344" y="0"/>
                  </a:lnTo>
                  <a:lnTo>
                    <a:pt x="479344" y="216086"/>
                  </a:lnTo>
                  <a:lnTo>
                    <a:pt x="0" y="216086"/>
                  </a:lnTo>
                  <a:close/>
                </a:path>
              </a:pathLst>
            </a:custGeom>
            <a:solidFill>
              <a:srgbClr val="50CAF4"/>
            </a:solidFill>
          </p:spPr>
          <p:txBody>
            <a:bodyPr/>
            <a:lstStyle/>
            <a:p>
              <a:endParaRPr lang="en-US"/>
            </a:p>
          </p:txBody>
        </p:sp>
        <p:sp>
          <p:nvSpPr>
            <p:cNvPr id="17" name="TextBox 17"/>
            <p:cNvSpPr txBox="1"/>
            <p:nvPr/>
          </p:nvSpPr>
          <p:spPr>
            <a:xfrm>
              <a:off x="0" y="-9525"/>
              <a:ext cx="479344" cy="225611"/>
            </a:xfrm>
            <a:prstGeom prst="rect">
              <a:avLst/>
            </a:prstGeom>
          </p:spPr>
          <p:txBody>
            <a:bodyPr lIns="50800" tIns="50800" rIns="50800" bIns="50800" rtlCol="0" anchor="ctr"/>
            <a:lstStyle/>
            <a:p>
              <a:pPr algn="ctr">
                <a:lnSpc>
                  <a:spcPts val="2174"/>
                </a:lnSpc>
              </a:pPr>
              <a:endParaRPr/>
            </a:p>
          </p:txBody>
        </p:sp>
      </p:grpSp>
      <p:grpSp>
        <p:nvGrpSpPr>
          <p:cNvPr id="18" name="Group 18"/>
          <p:cNvGrpSpPr/>
          <p:nvPr/>
        </p:nvGrpSpPr>
        <p:grpSpPr>
          <a:xfrm>
            <a:off x="9034810" y="6513211"/>
            <a:ext cx="1433642" cy="788255"/>
            <a:chOff x="0" y="0"/>
            <a:chExt cx="479344" cy="216086"/>
          </a:xfrm>
        </p:grpSpPr>
        <p:sp>
          <p:nvSpPr>
            <p:cNvPr id="19" name="Freeform 19"/>
            <p:cNvSpPr/>
            <p:nvPr/>
          </p:nvSpPr>
          <p:spPr>
            <a:xfrm>
              <a:off x="0" y="0"/>
              <a:ext cx="479344" cy="216086"/>
            </a:xfrm>
            <a:custGeom>
              <a:avLst/>
              <a:gdLst/>
              <a:ahLst/>
              <a:cxnLst/>
              <a:rect l="l" t="t" r="r" b="b"/>
              <a:pathLst>
                <a:path w="479344" h="216086">
                  <a:moveTo>
                    <a:pt x="0" y="0"/>
                  </a:moveTo>
                  <a:lnTo>
                    <a:pt x="479344" y="0"/>
                  </a:lnTo>
                  <a:lnTo>
                    <a:pt x="479344" y="216086"/>
                  </a:lnTo>
                  <a:lnTo>
                    <a:pt x="0" y="216086"/>
                  </a:lnTo>
                  <a:close/>
                </a:path>
              </a:pathLst>
            </a:custGeom>
            <a:solidFill>
              <a:srgbClr val="50CAF4"/>
            </a:solidFill>
          </p:spPr>
          <p:txBody>
            <a:bodyPr/>
            <a:lstStyle/>
            <a:p>
              <a:endParaRPr lang="en-US"/>
            </a:p>
          </p:txBody>
        </p:sp>
        <p:sp>
          <p:nvSpPr>
            <p:cNvPr id="20" name="TextBox 20"/>
            <p:cNvSpPr txBox="1"/>
            <p:nvPr/>
          </p:nvSpPr>
          <p:spPr>
            <a:xfrm>
              <a:off x="0" y="-9525"/>
              <a:ext cx="479344" cy="225611"/>
            </a:xfrm>
            <a:prstGeom prst="rect">
              <a:avLst/>
            </a:prstGeom>
          </p:spPr>
          <p:txBody>
            <a:bodyPr lIns="50800" tIns="50800" rIns="50800" bIns="50800" rtlCol="0" anchor="ctr"/>
            <a:lstStyle/>
            <a:p>
              <a:pPr algn="ctr">
                <a:lnSpc>
                  <a:spcPts val="2174"/>
                </a:lnSpc>
              </a:pPr>
              <a:endParaRPr/>
            </a:p>
          </p:txBody>
        </p:sp>
      </p:grpSp>
      <p:grpSp>
        <p:nvGrpSpPr>
          <p:cNvPr id="21" name="Group 21"/>
          <p:cNvGrpSpPr/>
          <p:nvPr/>
        </p:nvGrpSpPr>
        <p:grpSpPr>
          <a:xfrm>
            <a:off x="9034810" y="8424392"/>
            <a:ext cx="1433642" cy="788255"/>
            <a:chOff x="0" y="0"/>
            <a:chExt cx="479344" cy="216086"/>
          </a:xfrm>
        </p:grpSpPr>
        <p:sp>
          <p:nvSpPr>
            <p:cNvPr id="22" name="Freeform 22"/>
            <p:cNvSpPr/>
            <p:nvPr/>
          </p:nvSpPr>
          <p:spPr>
            <a:xfrm>
              <a:off x="0" y="0"/>
              <a:ext cx="479344" cy="216086"/>
            </a:xfrm>
            <a:custGeom>
              <a:avLst/>
              <a:gdLst/>
              <a:ahLst/>
              <a:cxnLst/>
              <a:rect l="l" t="t" r="r" b="b"/>
              <a:pathLst>
                <a:path w="479344" h="216086">
                  <a:moveTo>
                    <a:pt x="0" y="0"/>
                  </a:moveTo>
                  <a:lnTo>
                    <a:pt x="479344" y="0"/>
                  </a:lnTo>
                  <a:lnTo>
                    <a:pt x="479344" y="216086"/>
                  </a:lnTo>
                  <a:lnTo>
                    <a:pt x="0" y="216086"/>
                  </a:lnTo>
                  <a:close/>
                </a:path>
              </a:pathLst>
            </a:custGeom>
            <a:solidFill>
              <a:srgbClr val="50CAF4"/>
            </a:solidFill>
          </p:spPr>
          <p:txBody>
            <a:bodyPr/>
            <a:lstStyle/>
            <a:p>
              <a:endParaRPr lang="en-US"/>
            </a:p>
          </p:txBody>
        </p:sp>
        <p:sp>
          <p:nvSpPr>
            <p:cNvPr id="23" name="TextBox 23"/>
            <p:cNvSpPr txBox="1"/>
            <p:nvPr/>
          </p:nvSpPr>
          <p:spPr>
            <a:xfrm>
              <a:off x="0" y="-9525"/>
              <a:ext cx="479344" cy="225611"/>
            </a:xfrm>
            <a:prstGeom prst="rect">
              <a:avLst/>
            </a:prstGeom>
          </p:spPr>
          <p:txBody>
            <a:bodyPr lIns="50800" tIns="50800" rIns="50800" bIns="50800" rtlCol="0" anchor="ctr"/>
            <a:lstStyle/>
            <a:p>
              <a:pPr algn="ctr">
                <a:lnSpc>
                  <a:spcPts val="2174"/>
                </a:lnSpc>
              </a:pPr>
              <a:endParaRPr/>
            </a:p>
          </p:txBody>
        </p:sp>
      </p:grpSp>
      <p:sp>
        <p:nvSpPr>
          <p:cNvPr id="24" name="Freeform 24"/>
          <p:cNvSpPr/>
          <p:nvPr/>
        </p:nvSpPr>
        <p:spPr>
          <a:xfrm rot="1720575">
            <a:off x="13600158" y="4627653"/>
            <a:ext cx="507309" cy="852620"/>
          </a:xfrm>
          <a:custGeom>
            <a:avLst/>
            <a:gdLst/>
            <a:ahLst/>
            <a:cxnLst/>
            <a:rect l="l" t="t" r="r" b="b"/>
            <a:pathLst>
              <a:path w="507309" h="852620">
                <a:moveTo>
                  <a:pt x="0" y="0"/>
                </a:moveTo>
                <a:lnTo>
                  <a:pt x="507309" y="0"/>
                </a:lnTo>
                <a:lnTo>
                  <a:pt x="507309" y="852620"/>
                </a:lnTo>
                <a:lnTo>
                  <a:pt x="0" y="8526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7" name="TextBox 27"/>
          <p:cNvSpPr txBox="1"/>
          <p:nvPr/>
        </p:nvSpPr>
        <p:spPr>
          <a:xfrm>
            <a:off x="1068805" y="1865967"/>
            <a:ext cx="18132314" cy="1455142"/>
          </a:xfrm>
          <a:prstGeom prst="rect">
            <a:avLst/>
          </a:prstGeom>
        </p:spPr>
        <p:txBody>
          <a:bodyPr wrap="square" lIns="0" tIns="0" rIns="0" bIns="0" rtlCol="0" anchor="t">
            <a:spAutoFit/>
          </a:bodyPr>
          <a:lstStyle/>
          <a:p>
            <a:pPr algn="l">
              <a:lnSpc>
                <a:spcPts val="11090"/>
              </a:lnSpc>
            </a:pPr>
            <a:r>
              <a:rPr lang="en-US" sz="10082" b="1">
                <a:solidFill>
                  <a:srgbClr val="322C23"/>
                </a:solidFill>
                <a:latin typeface="HK Grotesk Bold"/>
                <a:ea typeface="HK Grotesk Bold"/>
                <a:cs typeface="HK Grotesk Bold"/>
                <a:sym typeface="HK Grotesk Bold"/>
              </a:rPr>
              <a:t>Barriers to Effective Action</a:t>
            </a:r>
          </a:p>
        </p:txBody>
      </p:sp>
      <p:sp>
        <p:nvSpPr>
          <p:cNvPr id="29" name="TextBox 29"/>
          <p:cNvSpPr txBox="1"/>
          <p:nvPr/>
        </p:nvSpPr>
        <p:spPr>
          <a:xfrm>
            <a:off x="11233751" y="5896077"/>
            <a:ext cx="6904953" cy="1749072"/>
          </a:xfrm>
          <a:prstGeom prst="rect">
            <a:avLst/>
          </a:prstGeom>
        </p:spPr>
        <p:txBody>
          <a:bodyPr lIns="0" tIns="0" rIns="0" bIns="0" rtlCol="0" anchor="t">
            <a:spAutoFit/>
          </a:bodyPr>
          <a:lstStyle/>
          <a:p>
            <a:pPr algn="l">
              <a:lnSpc>
                <a:spcPts val="6855"/>
              </a:lnSpc>
            </a:pPr>
            <a:r>
              <a:rPr lang="en-US" sz="6232" b="1" dirty="0">
                <a:solidFill>
                  <a:srgbClr val="322C23"/>
                </a:solidFill>
                <a:latin typeface="HK Grotesk Bold"/>
                <a:ea typeface="HK Grotesk Bold"/>
                <a:cs typeface="HK Grotesk Bold"/>
                <a:sym typeface="HK Grotesk Bold"/>
              </a:rPr>
              <a:t>The Ability to Act</a:t>
            </a:r>
          </a:p>
          <a:p>
            <a:pPr algn="l">
              <a:lnSpc>
                <a:spcPts val="6855"/>
              </a:lnSpc>
            </a:pPr>
            <a:endParaRPr lang="en-US" sz="6232" b="1" dirty="0">
              <a:solidFill>
                <a:srgbClr val="322C23"/>
              </a:solidFill>
              <a:latin typeface="HK Grotesk Bold"/>
              <a:ea typeface="HK Grotesk Bold"/>
              <a:cs typeface="HK Grotesk Bold"/>
              <a:sym typeface="HK Grotesk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sp>
        <p:nvSpPr>
          <p:cNvPr id="2" name="Freeform 2"/>
          <p:cNvSpPr/>
          <p:nvPr/>
        </p:nvSpPr>
        <p:spPr>
          <a:xfrm>
            <a:off x="791707" y="3859823"/>
            <a:ext cx="6915630" cy="4114800"/>
          </a:xfrm>
          <a:custGeom>
            <a:avLst/>
            <a:gdLst/>
            <a:ahLst/>
            <a:cxnLst/>
            <a:rect l="l" t="t" r="r" b="b"/>
            <a:pathLst>
              <a:path w="6915630" h="4114800">
                <a:moveTo>
                  <a:pt x="0" y="0"/>
                </a:moveTo>
                <a:lnTo>
                  <a:pt x="6915630" y="0"/>
                </a:lnTo>
                <a:lnTo>
                  <a:pt x="691563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4150447"/>
            <a:ext cx="6237263" cy="3451860"/>
            <a:chOff x="0" y="0"/>
            <a:chExt cx="1642736" cy="909132"/>
          </a:xfrm>
        </p:grpSpPr>
        <p:sp>
          <p:nvSpPr>
            <p:cNvPr id="4" name="Freeform 4"/>
            <p:cNvSpPr/>
            <p:nvPr/>
          </p:nvSpPr>
          <p:spPr>
            <a:xfrm>
              <a:off x="0" y="0"/>
              <a:ext cx="1642736" cy="909132"/>
            </a:xfrm>
            <a:custGeom>
              <a:avLst/>
              <a:gdLst/>
              <a:ahLst/>
              <a:cxnLst/>
              <a:rect l="l" t="t" r="r" b="b"/>
              <a:pathLst>
                <a:path w="1642736" h="909132">
                  <a:moveTo>
                    <a:pt x="0" y="0"/>
                  </a:moveTo>
                  <a:lnTo>
                    <a:pt x="1642736" y="0"/>
                  </a:lnTo>
                  <a:lnTo>
                    <a:pt x="1642736" y="909132"/>
                  </a:lnTo>
                  <a:lnTo>
                    <a:pt x="0" y="909132"/>
                  </a:lnTo>
                  <a:close/>
                </a:path>
              </a:pathLst>
            </a:custGeom>
            <a:solidFill>
              <a:srgbClr val="50CAF4"/>
            </a:solidFill>
          </p:spPr>
          <p:txBody>
            <a:bodyPr/>
            <a:lstStyle/>
            <a:p>
              <a:endParaRPr lang="en-US"/>
            </a:p>
          </p:txBody>
        </p:sp>
        <p:sp>
          <p:nvSpPr>
            <p:cNvPr id="5" name="TextBox 5"/>
            <p:cNvSpPr txBox="1"/>
            <p:nvPr/>
          </p:nvSpPr>
          <p:spPr>
            <a:xfrm>
              <a:off x="0" y="-9525"/>
              <a:ext cx="1642736" cy="918657"/>
            </a:xfrm>
            <a:prstGeom prst="rect">
              <a:avLst/>
            </a:prstGeom>
          </p:spPr>
          <p:txBody>
            <a:bodyPr lIns="50800" tIns="50800" rIns="50800" bIns="50800" rtlCol="0" anchor="ctr"/>
            <a:lstStyle/>
            <a:p>
              <a:pPr algn="ctr">
                <a:lnSpc>
                  <a:spcPts val="2174"/>
                </a:lnSpc>
              </a:pPr>
              <a:endParaRPr/>
            </a:p>
          </p:txBody>
        </p:sp>
      </p:grpSp>
      <p:sp>
        <p:nvSpPr>
          <p:cNvPr id="6" name="Freeform 6"/>
          <p:cNvSpPr/>
          <p:nvPr/>
        </p:nvSpPr>
        <p:spPr>
          <a:xfrm>
            <a:off x="8980628" y="3370785"/>
            <a:ext cx="1082372" cy="1082372"/>
          </a:xfrm>
          <a:custGeom>
            <a:avLst/>
            <a:gdLst/>
            <a:ahLst/>
            <a:cxnLst/>
            <a:rect l="l" t="t" r="r" b="b"/>
            <a:pathLst>
              <a:path w="1082372" h="1082372">
                <a:moveTo>
                  <a:pt x="0" y="0"/>
                </a:moveTo>
                <a:lnTo>
                  <a:pt x="1082373" y="0"/>
                </a:lnTo>
                <a:lnTo>
                  <a:pt x="1082373" y="1082372"/>
                </a:lnTo>
                <a:lnTo>
                  <a:pt x="0" y="10823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8868148" y="5260041"/>
            <a:ext cx="1307334" cy="1307334"/>
          </a:xfrm>
          <a:custGeom>
            <a:avLst/>
            <a:gdLst/>
            <a:ahLst/>
            <a:cxnLst/>
            <a:rect l="l" t="t" r="r" b="b"/>
            <a:pathLst>
              <a:path w="1307334" h="1307334">
                <a:moveTo>
                  <a:pt x="0" y="0"/>
                </a:moveTo>
                <a:lnTo>
                  <a:pt x="1307333" y="0"/>
                </a:lnTo>
                <a:lnTo>
                  <a:pt x="1307333" y="1307334"/>
                </a:lnTo>
                <a:lnTo>
                  <a:pt x="0" y="1307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8931240" y="7437504"/>
            <a:ext cx="1297076" cy="1297076"/>
          </a:xfrm>
          <a:custGeom>
            <a:avLst/>
            <a:gdLst/>
            <a:ahLst/>
            <a:cxnLst/>
            <a:rect l="l" t="t" r="r" b="b"/>
            <a:pathLst>
              <a:path w="1297076" h="1297076">
                <a:moveTo>
                  <a:pt x="0" y="0"/>
                </a:moveTo>
                <a:lnTo>
                  <a:pt x="1297076" y="0"/>
                </a:lnTo>
                <a:lnTo>
                  <a:pt x="1297076" y="1297075"/>
                </a:lnTo>
                <a:lnTo>
                  <a:pt x="0" y="12970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1028700" y="717119"/>
            <a:ext cx="9266229" cy="589905"/>
          </a:xfrm>
          <a:prstGeom prst="rect">
            <a:avLst/>
          </a:prstGeom>
        </p:spPr>
        <p:txBody>
          <a:bodyPr wrap="square" lIns="0" tIns="0" rIns="0" bIns="0" rtlCol="0" anchor="t">
            <a:spAutoFit/>
          </a:bodyPr>
          <a:lstStyle/>
          <a:p>
            <a:pPr algn="ctr">
              <a:lnSpc>
                <a:spcPts val="4613"/>
              </a:lnSpc>
            </a:pPr>
            <a:r>
              <a:rPr lang="en-US" sz="4150" b="1" spc="729">
                <a:solidFill>
                  <a:srgbClr val="FFFFFF"/>
                </a:solidFill>
                <a:latin typeface="Open Sans Bold"/>
                <a:ea typeface="Open Sans Bold"/>
                <a:cs typeface="Open Sans Bold"/>
                <a:sym typeface="Open Sans Bold"/>
              </a:rPr>
              <a:t>Lean is all About Value</a:t>
            </a:r>
            <a:endParaRPr lang="en-US" sz="4193" b="1" spc="729">
              <a:solidFill>
                <a:srgbClr val="FFFFFF"/>
              </a:solidFill>
              <a:latin typeface="Open Sans Bold"/>
              <a:ea typeface="Open Sans Bold"/>
              <a:cs typeface="Open Sans Bold"/>
              <a:sym typeface="Open Sans Bold"/>
            </a:endParaRPr>
          </a:p>
        </p:txBody>
      </p:sp>
      <p:sp>
        <p:nvSpPr>
          <p:cNvPr id="10" name="TextBox 10"/>
          <p:cNvSpPr txBox="1"/>
          <p:nvPr/>
        </p:nvSpPr>
        <p:spPr>
          <a:xfrm>
            <a:off x="1028700" y="1865967"/>
            <a:ext cx="15805080" cy="1429798"/>
          </a:xfrm>
          <a:prstGeom prst="rect">
            <a:avLst/>
          </a:prstGeom>
        </p:spPr>
        <p:txBody>
          <a:bodyPr lIns="0" tIns="0" rIns="0" bIns="0" rtlCol="0" anchor="t">
            <a:spAutoFit/>
          </a:bodyPr>
          <a:lstStyle/>
          <a:p>
            <a:pPr algn="l">
              <a:lnSpc>
                <a:spcPts val="11090"/>
              </a:lnSpc>
            </a:pPr>
            <a:r>
              <a:rPr lang="en-US" sz="10082" b="1">
                <a:solidFill>
                  <a:srgbClr val="50CAF4"/>
                </a:solidFill>
                <a:latin typeface="HK Grotesk Bold"/>
                <a:ea typeface="HK Grotesk Bold"/>
                <a:cs typeface="HK Grotesk Bold"/>
                <a:sym typeface="HK Grotesk Bold"/>
              </a:rPr>
              <a:t>Value Defined</a:t>
            </a:r>
          </a:p>
        </p:txBody>
      </p:sp>
      <p:sp>
        <p:nvSpPr>
          <p:cNvPr id="11" name="TextBox 11"/>
          <p:cNvSpPr txBox="1"/>
          <p:nvPr/>
        </p:nvSpPr>
        <p:spPr>
          <a:xfrm>
            <a:off x="1434126" y="4207597"/>
            <a:ext cx="5426411" cy="4533756"/>
          </a:xfrm>
          <a:prstGeom prst="rect">
            <a:avLst/>
          </a:prstGeom>
        </p:spPr>
        <p:txBody>
          <a:bodyPr lIns="0" tIns="0" rIns="0" bIns="0" rtlCol="0" anchor="t">
            <a:spAutoFit/>
          </a:bodyPr>
          <a:lstStyle/>
          <a:p>
            <a:pPr algn="ctr">
              <a:lnSpc>
                <a:spcPts val="7137"/>
              </a:lnSpc>
              <a:spcBef>
                <a:spcPct val="0"/>
              </a:spcBef>
            </a:pPr>
            <a:r>
              <a:rPr lang="en-US" sz="6488" b="1">
                <a:solidFill>
                  <a:srgbClr val="FFFFFF"/>
                </a:solidFill>
                <a:latin typeface="HK Grotesk Bold"/>
                <a:ea typeface="HK Grotesk Bold"/>
                <a:cs typeface="HK Grotesk Bold"/>
                <a:sym typeface="HK Grotesk Bold"/>
              </a:rPr>
              <a:t>ALL </a:t>
            </a:r>
            <a:r>
              <a:rPr lang="en-US" sz="6488" b="1">
                <a:solidFill>
                  <a:srgbClr val="1B2A3F"/>
                </a:solidFill>
                <a:latin typeface="HK Grotesk Bold"/>
                <a:ea typeface="HK Grotesk Bold"/>
                <a:cs typeface="HK Grotesk Bold"/>
                <a:sym typeface="HK Grotesk Bold"/>
              </a:rPr>
              <a:t>EMPLOYEES</a:t>
            </a:r>
            <a:r>
              <a:rPr lang="en-US" sz="6488" b="1">
                <a:solidFill>
                  <a:srgbClr val="FFFFFF"/>
                </a:solidFill>
                <a:latin typeface="HK Grotesk Bold"/>
                <a:ea typeface="HK Grotesk Bold"/>
                <a:cs typeface="HK Grotesk Bold"/>
                <a:sym typeface="HK Grotesk Bold"/>
              </a:rPr>
              <a:t> DELIVERING VALUE</a:t>
            </a:r>
          </a:p>
          <a:p>
            <a:pPr algn="ctr">
              <a:lnSpc>
                <a:spcPts val="7137"/>
              </a:lnSpc>
              <a:spcBef>
                <a:spcPct val="0"/>
              </a:spcBef>
            </a:pPr>
            <a:endParaRPr lang="en-US" sz="6488" b="1">
              <a:solidFill>
                <a:srgbClr val="FFFFFF"/>
              </a:solidFill>
              <a:latin typeface="HK Grotesk Bold"/>
              <a:ea typeface="HK Grotesk Bold"/>
              <a:cs typeface="HK Grotesk Bold"/>
              <a:sym typeface="HK Grotesk Bold"/>
            </a:endParaRPr>
          </a:p>
        </p:txBody>
      </p:sp>
      <p:sp>
        <p:nvSpPr>
          <p:cNvPr id="12" name="TextBox 12"/>
          <p:cNvSpPr txBox="1"/>
          <p:nvPr/>
        </p:nvSpPr>
        <p:spPr>
          <a:xfrm>
            <a:off x="10280946" y="3543604"/>
            <a:ext cx="5992715" cy="1480432"/>
          </a:xfrm>
          <a:prstGeom prst="rect">
            <a:avLst/>
          </a:prstGeom>
        </p:spPr>
        <p:txBody>
          <a:bodyPr lIns="0" tIns="0" rIns="0" bIns="0" rtlCol="0" anchor="t">
            <a:spAutoFit/>
          </a:bodyPr>
          <a:lstStyle/>
          <a:p>
            <a:pPr algn="l">
              <a:lnSpc>
                <a:spcPts val="5799"/>
              </a:lnSpc>
            </a:pPr>
            <a:r>
              <a:rPr lang="en-US" sz="5272" b="1">
                <a:solidFill>
                  <a:srgbClr val="FFFFFF"/>
                </a:solidFill>
                <a:latin typeface="HK Grotesk Bold"/>
                <a:ea typeface="HK Grotesk Bold"/>
                <a:cs typeface="HK Grotesk Bold"/>
                <a:sym typeface="HK Grotesk Bold"/>
              </a:rPr>
              <a:t>Child/Family Focus</a:t>
            </a:r>
          </a:p>
          <a:p>
            <a:pPr algn="l">
              <a:lnSpc>
                <a:spcPts val="5799"/>
              </a:lnSpc>
            </a:pPr>
            <a:endParaRPr lang="en-US" sz="5272" b="1">
              <a:solidFill>
                <a:srgbClr val="FFFFFF"/>
              </a:solidFill>
              <a:latin typeface="HK Grotesk Bold"/>
              <a:ea typeface="HK Grotesk Bold"/>
              <a:cs typeface="HK Grotesk Bold"/>
              <a:sym typeface="HK Grotesk Bold"/>
            </a:endParaRPr>
          </a:p>
        </p:txBody>
      </p:sp>
      <p:sp>
        <p:nvSpPr>
          <p:cNvPr id="13" name="TextBox 13"/>
          <p:cNvSpPr txBox="1"/>
          <p:nvPr/>
        </p:nvSpPr>
        <p:spPr>
          <a:xfrm>
            <a:off x="10280946" y="5082286"/>
            <a:ext cx="6299875" cy="2210979"/>
          </a:xfrm>
          <a:prstGeom prst="rect">
            <a:avLst/>
          </a:prstGeom>
        </p:spPr>
        <p:txBody>
          <a:bodyPr lIns="0" tIns="0" rIns="0" bIns="0" rtlCol="0" anchor="t">
            <a:spAutoFit/>
          </a:bodyPr>
          <a:lstStyle/>
          <a:p>
            <a:pPr algn="l">
              <a:lnSpc>
                <a:spcPts val="5799"/>
              </a:lnSpc>
            </a:pPr>
            <a:r>
              <a:rPr lang="en-US" sz="5272" b="1">
                <a:solidFill>
                  <a:srgbClr val="FFFFFF"/>
                </a:solidFill>
                <a:latin typeface="HK Grotesk Bold"/>
                <a:ea typeface="HK Grotesk Bold"/>
                <a:cs typeface="HK Grotesk Bold"/>
                <a:sym typeface="HK Grotesk Bold"/>
              </a:rPr>
              <a:t>Transform or Moves the Case forward</a:t>
            </a:r>
          </a:p>
          <a:p>
            <a:pPr algn="l">
              <a:lnSpc>
                <a:spcPts val="5799"/>
              </a:lnSpc>
            </a:pPr>
            <a:endParaRPr lang="en-US" sz="5272" b="1">
              <a:solidFill>
                <a:srgbClr val="FFFFFF"/>
              </a:solidFill>
              <a:latin typeface="HK Grotesk Bold"/>
              <a:ea typeface="HK Grotesk Bold"/>
              <a:cs typeface="HK Grotesk Bold"/>
              <a:sym typeface="HK Grotesk Bold"/>
            </a:endParaRPr>
          </a:p>
        </p:txBody>
      </p:sp>
      <p:sp>
        <p:nvSpPr>
          <p:cNvPr id="14" name="TextBox 14"/>
          <p:cNvSpPr txBox="1"/>
          <p:nvPr/>
        </p:nvSpPr>
        <p:spPr>
          <a:xfrm>
            <a:off x="10273182" y="7597819"/>
            <a:ext cx="5523743" cy="2210979"/>
          </a:xfrm>
          <a:prstGeom prst="rect">
            <a:avLst/>
          </a:prstGeom>
        </p:spPr>
        <p:txBody>
          <a:bodyPr lIns="0" tIns="0" rIns="0" bIns="0" rtlCol="0" anchor="t">
            <a:spAutoFit/>
          </a:bodyPr>
          <a:lstStyle/>
          <a:p>
            <a:pPr algn="l">
              <a:lnSpc>
                <a:spcPts val="5799"/>
              </a:lnSpc>
            </a:pPr>
            <a:r>
              <a:rPr lang="en-US" sz="5272" b="1">
                <a:solidFill>
                  <a:srgbClr val="FFFFFF"/>
                </a:solidFill>
                <a:latin typeface="HK Grotesk Bold"/>
                <a:ea typeface="HK Grotesk Bold"/>
                <a:cs typeface="HK Grotesk Bold"/>
                <a:sym typeface="HK Grotesk Bold"/>
              </a:rPr>
              <a:t>Done Right the First time</a:t>
            </a:r>
          </a:p>
          <a:p>
            <a:pPr algn="l">
              <a:lnSpc>
                <a:spcPts val="5799"/>
              </a:lnSpc>
            </a:pPr>
            <a:endParaRPr lang="en-US" sz="5272" b="1">
              <a:solidFill>
                <a:srgbClr val="FFFFFF"/>
              </a:solidFill>
              <a:latin typeface="HK Grotesk Bold"/>
              <a:ea typeface="HK Grotesk Bold"/>
              <a:cs typeface="HK Grotesk Bold"/>
              <a:sym typeface="HK Grotesk Bold"/>
            </a:endParaRPr>
          </a:p>
        </p:txBody>
      </p:sp>
      <p:grpSp>
        <p:nvGrpSpPr>
          <p:cNvPr id="15" name="Group 15"/>
          <p:cNvGrpSpPr/>
          <p:nvPr/>
        </p:nvGrpSpPr>
        <p:grpSpPr>
          <a:xfrm>
            <a:off x="16793798" y="226547"/>
            <a:ext cx="1269477" cy="958363"/>
            <a:chOff x="0" y="0"/>
            <a:chExt cx="4619376" cy="3487293"/>
          </a:xfrm>
        </p:grpSpPr>
        <p:sp>
          <p:nvSpPr>
            <p:cNvPr id="16" name="Freeform 16"/>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7"/>
              <a:stretch>
                <a:fillRect b="-32464"/>
              </a:stretch>
            </a:blipFill>
          </p:spPr>
          <p:txBody>
            <a:bodyPr/>
            <a:lstStyle/>
            <a:p>
              <a:endParaRPr lang="en-US"/>
            </a:p>
          </p:txBody>
        </p:sp>
      </p:grpSp>
      <p:grpSp>
        <p:nvGrpSpPr>
          <p:cNvPr id="17" name="Group 17"/>
          <p:cNvGrpSpPr/>
          <p:nvPr/>
        </p:nvGrpSpPr>
        <p:grpSpPr>
          <a:xfrm>
            <a:off x="14935880" y="9162287"/>
            <a:ext cx="3021840" cy="710691"/>
            <a:chOff x="0" y="0"/>
            <a:chExt cx="4619376" cy="1086407"/>
          </a:xfrm>
        </p:grpSpPr>
        <p:sp>
          <p:nvSpPr>
            <p:cNvPr id="18" name="Freeform 18"/>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8"/>
              <a:stretch>
                <a:fillRect t="-421691" b="-9809"/>
              </a:stretch>
            </a:blip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pSp>
        <p:nvGrpSpPr>
          <p:cNvPr id="6" name="Group 6"/>
          <p:cNvGrpSpPr/>
          <p:nvPr/>
        </p:nvGrpSpPr>
        <p:grpSpPr>
          <a:xfrm>
            <a:off x="1988065" y="4304571"/>
            <a:ext cx="2052565" cy="2052565"/>
            <a:chOff x="0" y="0"/>
            <a:chExt cx="812800" cy="812800"/>
          </a:xfrm>
        </p:grpSpPr>
        <p:sp>
          <p:nvSpPr>
            <p:cNvPr id="7" name="Freeform 7"/>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1B2A3F"/>
            </a:solidFill>
          </p:spPr>
          <p:txBody>
            <a:bodyPr/>
            <a:lstStyle/>
            <a:p>
              <a:endParaRPr lang="en-US"/>
            </a:p>
          </p:txBody>
        </p:sp>
        <p:sp>
          <p:nvSpPr>
            <p:cNvPr id="8" name="TextBox 8"/>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9" name="Group 9"/>
          <p:cNvGrpSpPr/>
          <p:nvPr/>
        </p:nvGrpSpPr>
        <p:grpSpPr>
          <a:xfrm rot="-10800000">
            <a:off x="13636313" y="4304571"/>
            <a:ext cx="2052565" cy="2052565"/>
            <a:chOff x="0" y="0"/>
            <a:chExt cx="812800" cy="812800"/>
          </a:xfrm>
        </p:grpSpPr>
        <p:sp>
          <p:nvSpPr>
            <p:cNvPr id="10" name="Freeform 10"/>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1B2A3F"/>
            </a:solidFill>
          </p:spPr>
          <p:txBody>
            <a:bodyPr/>
            <a:lstStyle/>
            <a:p>
              <a:endParaRPr lang="en-US"/>
            </a:p>
          </p:txBody>
        </p:sp>
        <p:sp>
          <p:nvSpPr>
            <p:cNvPr id="11" name="TextBox 11"/>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12" name="Group 12"/>
          <p:cNvGrpSpPr/>
          <p:nvPr/>
        </p:nvGrpSpPr>
        <p:grpSpPr>
          <a:xfrm>
            <a:off x="1988065" y="6673859"/>
            <a:ext cx="13700813" cy="660542"/>
            <a:chOff x="0" y="0"/>
            <a:chExt cx="3608445" cy="173970"/>
          </a:xfrm>
        </p:grpSpPr>
        <p:sp>
          <p:nvSpPr>
            <p:cNvPr id="13" name="Freeform 13"/>
            <p:cNvSpPr/>
            <p:nvPr/>
          </p:nvSpPr>
          <p:spPr>
            <a:xfrm>
              <a:off x="0" y="0"/>
              <a:ext cx="3608444" cy="173970"/>
            </a:xfrm>
            <a:custGeom>
              <a:avLst/>
              <a:gdLst/>
              <a:ahLst/>
              <a:cxnLst/>
              <a:rect l="l" t="t" r="r" b="b"/>
              <a:pathLst>
                <a:path w="3608444" h="173970">
                  <a:moveTo>
                    <a:pt x="0" y="0"/>
                  </a:moveTo>
                  <a:lnTo>
                    <a:pt x="3608444" y="0"/>
                  </a:lnTo>
                  <a:lnTo>
                    <a:pt x="3608444" y="173970"/>
                  </a:lnTo>
                  <a:lnTo>
                    <a:pt x="0" y="173970"/>
                  </a:lnTo>
                  <a:close/>
                </a:path>
              </a:pathLst>
            </a:custGeom>
            <a:solidFill>
              <a:srgbClr val="F2F3F5"/>
            </a:solidFill>
          </p:spPr>
          <p:txBody>
            <a:bodyPr/>
            <a:lstStyle/>
            <a:p>
              <a:endParaRPr lang="en-US"/>
            </a:p>
          </p:txBody>
        </p:sp>
        <p:sp>
          <p:nvSpPr>
            <p:cNvPr id="14" name="TextBox 14"/>
            <p:cNvSpPr txBox="1"/>
            <p:nvPr/>
          </p:nvSpPr>
          <p:spPr>
            <a:xfrm>
              <a:off x="0" y="-9525"/>
              <a:ext cx="3608445" cy="183495"/>
            </a:xfrm>
            <a:prstGeom prst="rect">
              <a:avLst/>
            </a:prstGeom>
          </p:spPr>
          <p:txBody>
            <a:bodyPr lIns="50800" tIns="50800" rIns="50800" bIns="50800" rtlCol="0" anchor="ctr"/>
            <a:lstStyle/>
            <a:p>
              <a:pPr algn="ctr">
                <a:lnSpc>
                  <a:spcPts val="2174"/>
                </a:lnSpc>
              </a:pPr>
              <a:endParaRPr/>
            </a:p>
          </p:txBody>
        </p:sp>
      </p:grpSp>
      <p:grpSp>
        <p:nvGrpSpPr>
          <p:cNvPr id="15" name="Group 15"/>
          <p:cNvGrpSpPr/>
          <p:nvPr/>
        </p:nvGrpSpPr>
        <p:grpSpPr>
          <a:xfrm>
            <a:off x="14831835" y="6673859"/>
            <a:ext cx="282175" cy="660542"/>
            <a:chOff x="0" y="0"/>
            <a:chExt cx="74318" cy="173970"/>
          </a:xfrm>
        </p:grpSpPr>
        <p:sp>
          <p:nvSpPr>
            <p:cNvPr id="16" name="Freeform 16"/>
            <p:cNvSpPr/>
            <p:nvPr/>
          </p:nvSpPr>
          <p:spPr>
            <a:xfrm>
              <a:off x="0" y="0"/>
              <a:ext cx="74318" cy="173970"/>
            </a:xfrm>
            <a:custGeom>
              <a:avLst/>
              <a:gdLst/>
              <a:ahLst/>
              <a:cxnLst/>
              <a:rect l="l" t="t" r="r" b="b"/>
              <a:pathLst>
                <a:path w="74318" h="173970">
                  <a:moveTo>
                    <a:pt x="0" y="0"/>
                  </a:moveTo>
                  <a:lnTo>
                    <a:pt x="74318" y="0"/>
                  </a:lnTo>
                  <a:lnTo>
                    <a:pt x="74318" y="173970"/>
                  </a:lnTo>
                  <a:lnTo>
                    <a:pt x="0" y="173970"/>
                  </a:lnTo>
                  <a:close/>
                </a:path>
              </a:pathLst>
            </a:custGeom>
            <a:solidFill>
              <a:srgbClr val="50CAF4"/>
            </a:solidFill>
          </p:spPr>
          <p:txBody>
            <a:bodyPr/>
            <a:lstStyle/>
            <a:p>
              <a:endParaRPr lang="en-US"/>
            </a:p>
          </p:txBody>
        </p:sp>
        <p:sp>
          <p:nvSpPr>
            <p:cNvPr id="17" name="TextBox 17"/>
            <p:cNvSpPr txBox="1"/>
            <p:nvPr/>
          </p:nvSpPr>
          <p:spPr>
            <a:xfrm>
              <a:off x="0" y="-9525"/>
              <a:ext cx="74318" cy="183495"/>
            </a:xfrm>
            <a:prstGeom prst="rect">
              <a:avLst/>
            </a:prstGeom>
          </p:spPr>
          <p:txBody>
            <a:bodyPr lIns="50800" tIns="50800" rIns="50800" bIns="50800" rtlCol="0" anchor="ctr"/>
            <a:lstStyle/>
            <a:p>
              <a:pPr algn="ctr">
                <a:lnSpc>
                  <a:spcPts val="2174"/>
                </a:lnSpc>
              </a:pPr>
              <a:endParaRPr/>
            </a:p>
          </p:txBody>
        </p:sp>
      </p:grpSp>
      <p:grpSp>
        <p:nvGrpSpPr>
          <p:cNvPr id="18" name="Group 18"/>
          <p:cNvGrpSpPr/>
          <p:nvPr/>
        </p:nvGrpSpPr>
        <p:grpSpPr>
          <a:xfrm>
            <a:off x="15688878" y="6673859"/>
            <a:ext cx="141088" cy="660542"/>
            <a:chOff x="0" y="0"/>
            <a:chExt cx="37159" cy="173970"/>
          </a:xfrm>
        </p:grpSpPr>
        <p:sp>
          <p:nvSpPr>
            <p:cNvPr id="19" name="Freeform 19"/>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20" name="TextBox 20"/>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21" name="Group 21"/>
          <p:cNvGrpSpPr/>
          <p:nvPr/>
        </p:nvGrpSpPr>
        <p:grpSpPr>
          <a:xfrm>
            <a:off x="13495226" y="6673859"/>
            <a:ext cx="141088" cy="660542"/>
            <a:chOff x="0" y="0"/>
            <a:chExt cx="37159" cy="173970"/>
          </a:xfrm>
        </p:grpSpPr>
        <p:sp>
          <p:nvSpPr>
            <p:cNvPr id="22" name="Freeform 22"/>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23" name="TextBox 23"/>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24" name="Group 24"/>
          <p:cNvGrpSpPr/>
          <p:nvPr/>
        </p:nvGrpSpPr>
        <p:grpSpPr>
          <a:xfrm>
            <a:off x="11301573" y="6673859"/>
            <a:ext cx="141088" cy="660542"/>
            <a:chOff x="0" y="0"/>
            <a:chExt cx="37159" cy="173970"/>
          </a:xfrm>
        </p:grpSpPr>
        <p:sp>
          <p:nvSpPr>
            <p:cNvPr id="25" name="Freeform 25"/>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26" name="TextBox 26"/>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27" name="Group 27"/>
          <p:cNvGrpSpPr/>
          <p:nvPr/>
        </p:nvGrpSpPr>
        <p:grpSpPr>
          <a:xfrm>
            <a:off x="9107920" y="6673859"/>
            <a:ext cx="141088" cy="660542"/>
            <a:chOff x="0" y="0"/>
            <a:chExt cx="37159" cy="173970"/>
          </a:xfrm>
        </p:grpSpPr>
        <p:sp>
          <p:nvSpPr>
            <p:cNvPr id="28" name="Freeform 28"/>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29" name="TextBox 29"/>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30" name="Group 30"/>
          <p:cNvGrpSpPr/>
          <p:nvPr/>
        </p:nvGrpSpPr>
        <p:grpSpPr>
          <a:xfrm>
            <a:off x="6914268" y="6673859"/>
            <a:ext cx="141088" cy="660542"/>
            <a:chOff x="0" y="0"/>
            <a:chExt cx="37159" cy="173970"/>
          </a:xfrm>
        </p:grpSpPr>
        <p:sp>
          <p:nvSpPr>
            <p:cNvPr id="31" name="Freeform 31"/>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32" name="TextBox 32"/>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33" name="Group 33"/>
          <p:cNvGrpSpPr/>
          <p:nvPr/>
        </p:nvGrpSpPr>
        <p:grpSpPr>
          <a:xfrm>
            <a:off x="1994565" y="6673859"/>
            <a:ext cx="141088" cy="660542"/>
            <a:chOff x="0" y="0"/>
            <a:chExt cx="37159" cy="173970"/>
          </a:xfrm>
        </p:grpSpPr>
        <p:sp>
          <p:nvSpPr>
            <p:cNvPr id="34" name="Freeform 34"/>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35" name="TextBox 35"/>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36" name="Group 36"/>
          <p:cNvGrpSpPr/>
          <p:nvPr/>
        </p:nvGrpSpPr>
        <p:grpSpPr>
          <a:xfrm>
            <a:off x="2607852" y="6673859"/>
            <a:ext cx="141088" cy="660542"/>
            <a:chOff x="0" y="0"/>
            <a:chExt cx="37159" cy="173970"/>
          </a:xfrm>
        </p:grpSpPr>
        <p:sp>
          <p:nvSpPr>
            <p:cNvPr id="37" name="Freeform 37"/>
            <p:cNvSpPr/>
            <p:nvPr/>
          </p:nvSpPr>
          <p:spPr>
            <a:xfrm>
              <a:off x="0" y="0"/>
              <a:ext cx="37159" cy="173970"/>
            </a:xfrm>
            <a:custGeom>
              <a:avLst/>
              <a:gdLst/>
              <a:ahLst/>
              <a:cxnLst/>
              <a:rect l="l" t="t" r="r" b="b"/>
              <a:pathLst>
                <a:path w="37159" h="173970">
                  <a:moveTo>
                    <a:pt x="0" y="0"/>
                  </a:moveTo>
                  <a:lnTo>
                    <a:pt x="37159" y="0"/>
                  </a:lnTo>
                  <a:lnTo>
                    <a:pt x="37159" y="173970"/>
                  </a:lnTo>
                  <a:lnTo>
                    <a:pt x="0" y="173970"/>
                  </a:lnTo>
                  <a:close/>
                </a:path>
              </a:pathLst>
            </a:custGeom>
            <a:solidFill>
              <a:srgbClr val="50CAF4"/>
            </a:solidFill>
          </p:spPr>
          <p:txBody>
            <a:bodyPr/>
            <a:lstStyle/>
            <a:p>
              <a:endParaRPr lang="en-US"/>
            </a:p>
          </p:txBody>
        </p:sp>
        <p:sp>
          <p:nvSpPr>
            <p:cNvPr id="38" name="TextBox 38"/>
            <p:cNvSpPr txBox="1"/>
            <p:nvPr/>
          </p:nvSpPr>
          <p:spPr>
            <a:xfrm>
              <a:off x="0" y="-9525"/>
              <a:ext cx="37159" cy="183495"/>
            </a:xfrm>
            <a:prstGeom prst="rect">
              <a:avLst/>
            </a:prstGeom>
          </p:spPr>
          <p:txBody>
            <a:bodyPr lIns="50800" tIns="50800" rIns="50800" bIns="50800" rtlCol="0" anchor="ctr"/>
            <a:lstStyle/>
            <a:p>
              <a:pPr algn="ctr">
                <a:lnSpc>
                  <a:spcPts val="2174"/>
                </a:lnSpc>
              </a:pPr>
              <a:endParaRPr/>
            </a:p>
          </p:txBody>
        </p:sp>
      </p:grpSp>
      <p:grpSp>
        <p:nvGrpSpPr>
          <p:cNvPr id="39" name="Group 39"/>
          <p:cNvGrpSpPr/>
          <p:nvPr/>
        </p:nvGrpSpPr>
        <p:grpSpPr>
          <a:xfrm>
            <a:off x="4720615" y="6673859"/>
            <a:ext cx="565887" cy="660542"/>
            <a:chOff x="0" y="0"/>
            <a:chExt cx="149040" cy="173970"/>
          </a:xfrm>
        </p:grpSpPr>
        <p:sp>
          <p:nvSpPr>
            <p:cNvPr id="40" name="Freeform 40"/>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41" name="TextBox 41"/>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grpSp>
        <p:nvGrpSpPr>
          <p:cNvPr id="42" name="Group 42"/>
          <p:cNvGrpSpPr/>
          <p:nvPr/>
        </p:nvGrpSpPr>
        <p:grpSpPr>
          <a:xfrm>
            <a:off x="6857996" y="8295455"/>
            <a:ext cx="4198297" cy="660542"/>
            <a:chOff x="0" y="0"/>
            <a:chExt cx="1105724" cy="173970"/>
          </a:xfrm>
        </p:grpSpPr>
        <p:sp>
          <p:nvSpPr>
            <p:cNvPr id="43" name="Freeform 43"/>
            <p:cNvSpPr/>
            <p:nvPr/>
          </p:nvSpPr>
          <p:spPr>
            <a:xfrm>
              <a:off x="0" y="0"/>
              <a:ext cx="1105724" cy="173970"/>
            </a:xfrm>
            <a:custGeom>
              <a:avLst/>
              <a:gdLst/>
              <a:ahLst/>
              <a:cxnLst/>
              <a:rect l="l" t="t" r="r" b="b"/>
              <a:pathLst>
                <a:path w="1105724" h="173970">
                  <a:moveTo>
                    <a:pt x="0" y="0"/>
                  </a:moveTo>
                  <a:lnTo>
                    <a:pt x="1105724" y="0"/>
                  </a:lnTo>
                  <a:lnTo>
                    <a:pt x="1105724" y="173970"/>
                  </a:lnTo>
                  <a:lnTo>
                    <a:pt x="0" y="173970"/>
                  </a:lnTo>
                  <a:close/>
                </a:path>
              </a:pathLst>
            </a:custGeom>
            <a:solidFill>
              <a:srgbClr val="F2F3F5"/>
            </a:solidFill>
          </p:spPr>
          <p:txBody>
            <a:bodyPr/>
            <a:lstStyle/>
            <a:p>
              <a:endParaRPr lang="en-US"/>
            </a:p>
          </p:txBody>
        </p:sp>
        <p:sp>
          <p:nvSpPr>
            <p:cNvPr id="44" name="TextBox 44"/>
            <p:cNvSpPr txBox="1"/>
            <p:nvPr/>
          </p:nvSpPr>
          <p:spPr>
            <a:xfrm>
              <a:off x="0" y="-9525"/>
              <a:ext cx="1105724" cy="183495"/>
            </a:xfrm>
            <a:prstGeom prst="rect">
              <a:avLst/>
            </a:prstGeom>
          </p:spPr>
          <p:txBody>
            <a:bodyPr lIns="50800" tIns="50800" rIns="50800" bIns="50800" rtlCol="0" anchor="ctr"/>
            <a:lstStyle/>
            <a:p>
              <a:pPr algn="ctr">
                <a:lnSpc>
                  <a:spcPts val="2174"/>
                </a:lnSpc>
              </a:pPr>
              <a:endParaRPr/>
            </a:p>
          </p:txBody>
        </p:sp>
      </p:grpSp>
      <p:grpSp>
        <p:nvGrpSpPr>
          <p:cNvPr id="45" name="Group 45"/>
          <p:cNvGrpSpPr/>
          <p:nvPr/>
        </p:nvGrpSpPr>
        <p:grpSpPr>
          <a:xfrm>
            <a:off x="6844454" y="8295455"/>
            <a:ext cx="565887" cy="660542"/>
            <a:chOff x="0" y="0"/>
            <a:chExt cx="149040" cy="173970"/>
          </a:xfrm>
        </p:grpSpPr>
        <p:sp>
          <p:nvSpPr>
            <p:cNvPr id="46" name="Freeform 46"/>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47" name="TextBox 47"/>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grpSp>
        <p:nvGrpSpPr>
          <p:cNvPr id="48" name="Group 48"/>
          <p:cNvGrpSpPr/>
          <p:nvPr/>
        </p:nvGrpSpPr>
        <p:grpSpPr>
          <a:xfrm>
            <a:off x="7941281" y="8295455"/>
            <a:ext cx="565887" cy="660542"/>
            <a:chOff x="0" y="0"/>
            <a:chExt cx="149040" cy="173970"/>
          </a:xfrm>
        </p:grpSpPr>
        <p:sp>
          <p:nvSpPr>
            <p:cNvPr id="49" name="Freeform 49"/>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50" name="TextBox 50"/>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sp>
        <p:nvSpPr>
          <p:cNvPr id="51" name="Freeform 51"/>
          <p:cNvSpPr/>
          <p:nvPr/>
        </p:nvSpPr>
        <p:spPr>
          <a:xfrm rot="3363274">
            <a:off x="10393828" y="5819286"/>
            <a:ext cx="1099533" cy="665218"/>
          </a:xfrm>
          <a:custGeom>
            <a:avLst/>
            <a:gdLst/>
            <a:ahLst/>
            <a:cxnLst/>
            <a:rect l="l" t="t" r="r" b="b"/>
            <a:pathLst>
              <a:path w="1099533" h="665218">
                <a:moveTo>
                  <a:pt x="0" y="0"/>
                </a:moveTo>
                <a:lnTo>
                  <a:pt x="1099534" y="0"/>
                </a:lnTo>
                <a:lnTo>
                  <a:pt x="1099534" y="665217"/>
                </a:lnTo>
                <a:lnTo>
                  <a:pt x="0" y="6652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2" name="Freeform 52"/>
          <p:cNvSpPr/>
          <p:nvPr/>
        </p:nvSpPr>
        <p:spPr>
          <a:xfrm rot="7536389" flipV="1">
            <a:off x="6860815" y="5819286"/>
            <a:ext cx="1099533" cy="665218"/>
          </a:xfrm>
          <a:custGeom>
            <a:avLst/>
            <a:gdLst/>
            <a:ahLst/>
            <a:cxnLst/>
            <a:rect l="l" t="t" r="r" b="b"/>
            <a:pathLst>
              <a:path w="1099533" h="665218">
                <a:moveTo>
                  <a:pt x="0" y="665217"/>
                </a:moveTo>
                <a:lnTo>
                  <a:pt x="1099533" y="665217"/>
                </a:lnTo>
                <a:lnTo>
                  <a:pt x="1099533" y="0"/>
                </a:lnTo>
                <a:lnTo>
                  <a:pt x="0" y="0"/>
                </a:lnTo>
                <a:lnTo>
                  <a:pt x="0" y="665217"/>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53" name="Group 53"/>
          <p:cNvGrpSpPr/>
          <p:nvPr/>
        </p:nvGrpSpPr>
        <p:grpSpPr>
          <a:xfrm>
            <a:off x="8897019" y="8295455"/>
            <a:ext cx="565887" cy="660542"/>
            <a:chOff x="0" y="0"/>
            <a:chExt cx="149040" cy="173970"/>
          </a:xfrm>
        </p:grpSpPr>
        <p:sp>
          <p:nvSpPr>
            <p:cNvPr id="54" name="Freeform 54"/>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55" name="TextBox 55"/>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grpSp>
        <p:nvGrpSpPr>
          <p:cNvPr id="56" name="Group 56"/>
          <p:cNvGrpSpPr/>
          <p:nvPr/>
        </p:nvGrpSpPr>
        <p:grpSpPr>
          <a:xfrm>
            <a:off x="9764257" y="8295455"/>
            <a:ext cx="565887" cy="660542"/>
            <a:chOff x="0" y="0"/>
            <a:chExt cx="149040" cy="173970"/>
          </a:xfrm>
        </p:grpSpPr>
        <p:sp>
          <p:nvSpPr>
            <p:cNvPr id="57" name="Freeform 57"/>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58" name="TextBox 58"/>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grpSp>
        <p:nvGrpSpPr>
          <p:cNvPr id="59" name="Group 59"/>
          <p:cNvGrpSpPr/>
          <p:nvPr/>
        </p:nvGrpSpPr>
        <p:grpSpPr>
          <a:xfrm>
            <a:off x="10490406" y="8295455"/>
            <a:ext cx="565887" cy="660542"/>
            <a:chOff x="0" y="0"/>
            <a:chExt cx="149040" cy="173970"/>
          </a:xfrm>
        </p:grpSpPr>
        <p:sp>
          <p:nvSpPr>
            <p:cNvPr id="60" name="Freeform 60"/>
            <p:cNvSpPr/>
            <p:nvPr/>
          </p:nvSpPr>
          <p:spPr>
            <a:xfrm>
              <a:off x="0" y="0"/>
              <a:ext cx="149040" cy="173970"/>
            </a:xfrm>
            <a:custGeom>
              <a:avLst/>
              <a:gdLst/>
              <a:ahLst/>
              <a:cxnLst/>
              <a:rect l="l" t="t" r="r" b="b"/>
              <a:pathLst>
                <a:path w="149040" h="173970">
                  <a:moveTo>
                    <a:pt x="0" y="0"/>
                  </a:moveTo>
                  <a:lnTo>
                    <a:pt x="149040" y="0"/>
                  </a:lnTo>
                  <a:lnTo>
                    <a:pt x="149040" y="173970"/>
                  </a:lnTo>
                  <a:lnTo>
                    <a:pt x="0" y="173970"/>
                  </a:lnTo>
                  <a:close/>
                </a:path>
              </a:pathLst>
            </a:custGeom>
            <a:solidFill>
              <a:srgbClr val="50CAF4"/>
            </a:solidFill>
          </p:spPr>
          <p:txBody>
            <a:bodyPr/>
            <a:lstStyle/>
            <a:p>
              <a:endParaRPr lang="en-US"/>
            </a:p>
          </p:txBody>
        </p:sp>
        <p:sp>
          <p:nvSpPr>
            <p:cNvPr id="61" name="TextBox 61"/>
            <p:cNvSpPr txBox="1"/>
            <p:nvPr/>
          </p:nvSpPr>
          <p:spPr>
            <a:xfrm>
              <a:off x="0" y="-9525"/>
              <a:ext cx="149040" cy="183495"/>
            </a:xfrm>
            <a:prstGeom prst="rect">
              <a:avLst/>
            </a:prstGeom>
          </p:spPr>
          <p:txBody>
            <a:bodyPr lIns="50800" tIns="50800" rIns="50800" bIns="50800" rtlCol="0" anchor="ctr"/>
            <a:lstStyle/>
            <a:p>
              <a:pPr algn="ctr">
                <a:lnSpc>
                  <a:spcPts val="2174"/>
                </a:lnSpc>
              </a:pPr>
              <a:endParaRPr/>
            </a:p>
          </p:txBody>
        </p:sp>
      </p:grpSp>
      <p:sp>
        <p:nvSpPr>
          <p:cNvPr id="62" name="Freeform 62"/>
          <p:cNvSpPr/>
          <p:nvPr/>
        </p:nvSpPr>
        <p:spPr>
          <a:xfrm rot="976194">
            <a:off x="2557802" y="7620000"/>
            <a:ext cx="3882849" cy="679499"/>
          </a:xfrm>
          <a:custGeom>
            <a:avLst/>
            <a:gdLst/>
            <a:ahLst/>
            <a:cxnLst/>
            <a:rect l="l" t="t" r="r" b="b"/>
            <a:pathLst>
              <a:path w="3882849" h="679499">
                <a:moveTo>
                  <a:pt x="0" y="0"/>
                </a:moveTo>
                <a:lnTo>
                  <a:pt x="3882849" y="0"/>
                </a:lnTo>
                <a:lnTo>
                  <a:pt x="3882849" y="679498"/>
                </a:lnTo>
                <a:lnTo>
                  <a:pt x="0" y="679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3" name="Freeform 63"/>
          <p:cNvSpPr/>
          <p:nvPr/>
        </p:nvSpPr>
        <p:spPr>
          <a:xfrm rot="9805605">
            <a:off x="11458592" y="7863307"/>
            <a:ext cx="3805482" cy="665959"/>
          </a:xfrm>
          <a:custGeom>
            <a:avLst/>
            <a:gdLst/>
            <a:ahLst/>
            <a:cxnLst/>
            <a:rect l="l" t="t" r="r" b="b"/>
            <a:pathLst>
              <a:path w="3805482" h="665959">
                <a:moveTo>
                  <a:pt x="0" y="0"/>
                </a:moveTo>
                <a:lnTo>
                  <a:pt x="3805482" y="0"/>
                </a:lnTo>
                <a:lnTo>
                  <a:pt x="3805482" y="665959"/>
                </a:lnTo>
                <a:lnTo>
                  <a:pt x="0" y="6659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4" name="TextBox 64"/>
          <p:cNvSpPr txBox="1"/>
          <p:nvPr/>
        </p:nvSpPr>
        <p:spPr>
          <a:xfrm>
            <a:off x="1100348" y="757224"/>
            <a:ext cx="5345634" cy="581052"/>
          </a:xfrm>
          <a:prstGeom prst="rect">
            <a:avLst/>
          </a:prstGeom>
        </p:spPr>
        <p:txBody>
          <a:bodyPr lIns="0" tIns="0" rIns="0" bIns="0" rtlCol="0" anchor="t">
            <a:spAutoFit/>
          </a:bodyPr>
          <a:lstStyle/>
          <a:p>
            <a:pPr algn="ctr">
              <a:lnSpc>
                <a:spcPts val="4613"/>
              </a:lnSpc>
            </a:pPr>
            <a:r>
              <a:rPr lang="en-US" sz="4193" b="1" spc="729">
                <a:solidFill>
                  <a:srgbClr val="50CAF4"/>
                </a:solidFill>
                <a:latin typeface="Open Sans Bold"/>
                <a:ea typeface="Open Sans Bold"/>
                <a:cs typeface="Open Sans Bold"/>
                <a:sym typeface="Open Sans Bold"/>
              </a:rPr>
              <a:t>Optimize Value</a:t>
            </a:r>
          </a:p>
        </p:txBody>
      </p:sp>
      <p:sp>
        <p:nvSpPr>
          <p:cNvPr id="65" name="TextBox 65"/>
          <p:cNvSpPr txBox="1"/>
          <p:nvPr/>
        </p:nvSpPr>
        <p:spPr>
          <a:xfrm>
            <a:off x="1028700" y="1865967"/>
            <a:ext cx="15805080" cy="1429798"/>
          </a:xfrm>
          <a:prstGeom prst="rect">
            <a:avLst/>
          </a:prstGeom>
        </p:spPr>
        <p:txBody>
          <a:bodyPr lIns="0" tIns="0" rIns="0" bIns="0" rtlCol="0" anchor="t">
            <a:spAutoFit/>
          </a:bodyPr>
          <a:lstStyle/>
          <a:p>
            <a:pPr algn="l">
              <a:lnSpc>
                <a:spcPts val="11090"/>
              </a:lnSpc>
            </a:pPr>
            <a:r>
              <a:rPr lang="en-US" sz="10082" b="1">
                <a:solidFill>
                  <a:srgbClr val="322C23"/>
                </a:solidFill>
                <a:latin typeface="HK Grotesk Bold"/>
                <a:ea typeface="HK Grotesk Bold"/>
                <a:cs typeface="HK Grotesk Bold"/>
                <a:sym typeface="HK Grotesk Bold"/>
              </a:rPr>
              <a:t>Lean Thinking</a:t>
            </a:r>
          </a:p>
        </p:txBody>
      </p:sp>
      <p:sp>
        <p:nvSpPr>
          <p:cNvPr id="66" name="TextBox 66"/>
          <p:cNvSpPr txBox="1"/>
          <p:nvPr/>
        </p:nvSpPr>
        <p:spPr>
          <a:xfrm>
            <a:off x="2135651" y="3569885"/>
            <a:ext cx="2052565" cy="589905"/>
          </a:xfrm>
          <a:prstGeom prst="rect">
            <a:avLst/>
          </a:prstGeom>
        </p:spPr>
        <p:txBody>
          <a:bodyPr wrap="square" lIns="0" tIns="0" rIns="0" bIns="0" rtlCol="0" anchor="t">
            <a:spAutoFit/>
          </a:bodyPr>
          <a:lstStyle/>
          <a:p>
            <a:pPr algn="ctr">
              <a:lnSpc>
                <a:spcPts val="4613"/>
              </a:lnSpc>
            </a:pPr>
            <a:r>
              <a:rPr lang="en-US" sz="4193" b="1" spc="729" dirty="0">
                <a:solidFill>
                  <a:srgbClr val="322C23"/>
                </a:solidFill>
                <a:latin typeface="Open Sans Bold"/>
                <a:ea typeface="Open Sans Bold"/>
                <a:cs typeface="Open Sans Bold"/>
                <a:sym typeface="Open Sans Bold"/>
              </a:rPr>
              <a:t>NEED</a:t>
            </a:r>
          </a:p>
        </p:txBody>
      </p:sp>
      <p:sp>
        <p:nvSpPr>
          <p:cNvPr id="67" name="TextBox 67"/>
          <p:cNvSpPr txBox="1"/>
          <p:nvPr/>
        </p:nvSpPr>
        <p:spPr>
          <a:xfrm>
            <a:off x="11699848" y="3569885"/>
            <a:ext cx="4891882" cy="586651"/>
          </a:xfrm>
          <a:prstGeom prst="rect">
            <a:avLst/>
          </a:prstGeom>
        </p:spPr>
        <p:txBody>
          <a:bodyPr lIns="0" tIns="0" rIns="0" bIns="0" rtlCol="0" anchor="t">
            <a:spAutoFit/>
          </a:bodyPr>
          <a:lstStyle/>
          <a:p>
            <a:pPr algn="ctr">
              <a:lnSpc>
                <a:spcPts val="4613"/>
              </a:lnSpc>
            </a:pPr>
            <a:r>
              <a:rPr lang="en-US" sz="4193" b="1" spc="729">
                <a:solidFill>
                  <a:srgbClr val="322C23"/>
                </a:solidFill>
                <a:latin typeface="Open Sans Bold"/>
                <a:ea typeface="Open Sans Bold"/>
                <a:cs typeface="Open Sans Bold"/>
                <a:sym typeface="Open Sans Bold"/>
              </a:rPr>
              <a:t>SATISFACTION</a:t>
            </a:r>
          </a:p>
        </p:txBody>
      </p:sp>
      <p:sp>
        <p:nvSpPr>
          <p:cNvPr id="68" name="TextBox 68"/>
          <p:cNvSpPr txBox="1"/>
          <p:nvPr/>
        </p:nvSpPr>
        <p:spPr>
          <a:xfrm>
            <a:off x="7269951" y="5130322"/>
            <a:ext cx="3494402" cy="429639"/>
          </a:xfrm>
          <a:prstGeom prst="rect">
            <a:avLst/>
          </a:prstGeom>
        </p:spPr>
        <p:txBody>
          <a:bodyPr lIns="0" tIns="0" rIns="0" bIns="0" rtlCol="0" anchor="t">
            <a:spAutoFit/>
          </a:bodyPr>
          <a:lstStyle/>
          <a:p>
            <a:pPr algn="ctr">
              <a:lnSpc>
                <a:spcPts val="3414"/>
              </a:lnSpc>
            </a:pPr>
            <a:r>
              <a:rPr lang="en-US" sz="3103" b="1" spc="540">
                <a:solidFill>
                  <a:srgbClr val="50CAF4"/>
                </a:solidFill>
                <a:latin typeface="Open Sans Bold"/>
                <a:ea typeface="Open Sans Bold"/>
                <a:cs typeface="Open Sans Bold"/>
                <a:sym typeface="Open Sans Bold"/>
              </a:rPr>
              <a:t>VALUE ADDED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pSp>
        <p:nvGrpSpPr>
          <p:cNvPr id="6" name="Group 6"/>
          <p:cNvGrpSpPr/>
          <p:nvPr/>
        </p:nvGrpSpPr>
        <p:grpSpPr>
          <a:xfrm>
            <a:off x="684181" y="3522527"/>
            <a:ext cx="2222186" cy="1898038"/>
            <a:chOff x="0" y="0"/>
            <a:chExt cx="812800" cy="694238"/>
          </a:xfrm>
        </p:grpSpPr>
        <p:sp>
          <p:nvSpPr>
            <p:cNvPr id="7" name="Freeform 7"/>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F2F3F5"/>
            </a:solidFill>
          </p:spPr>
          <p:txBody>
            <a:bodyPr/>
            <a:lstStyle/>
            <a:p>
              <a:endParaRPr lang="en-US"/>
            </a:p>
          </p:txBody>
        </p:sp>
        <p:sp>
          <p:nvSpPr>
            <p:cNvPr id="8" name="TextBox 8"/>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grpSp>
        <p:nvGrpSpPr>
          <p:cNvPr id="9" name="Group 9"/>
          <p:cNvGrpSpPr/>
          <p:nvPr/>
        </p:nvGrpSpPr>
        <p:grpSpPr>
          <a:xfrm>
            <a:off x="6085892" y="6848426"/>
            <a:ext cx="1321189" cy="334631"/>
            <a:chOff x="0" y="0"/>
            <a:chExt cx="465581" cy="134173"/>
          </a:xfrm>
        </p:grpSpPr>
        <p:sp>
          <p:nvSpPr>
            <p:cNvPr id="10" name="Freeform 10"/>
            <p:cNvSpPr/>
            <p:nvPr/>
          </p:nvSpPr>
          <p:spPr>
            <a:xfrm>
              <a:off x="0" y="0"/>
              <a:ext cx="465581" cy="134173"/>
            </a:xfrm>
            <a:custGeom>
              <a:avLst/>
              <a:gdLst/>
              <a:ahLst/>
              <a:cxnLst/>
              <a:rect l="l" t="t" r="r" b="b"/>
              <a:pathLst>
                <a:path w="465581" h="134173">
                  <a:moveTo>
                    <a:pt x="0" y="0"/>
                  </a:moveTo>
                  <a:lnTo>
                    <a:pt x="465581" y="0"/>
                  </a:lnTo>
                  <a:lnTo>
                    <a:pt x="465581" y="134173"/>
                  </a:lnTo>
                  <a:lnTo>
                    <a:pt x="0" y="134173"/>
                  </a:lnTo>
                  <a:close/>
                </a:path>
              </a:pathLst>
            </a:custGeom>
            <a:solidFill>
              <a:srgbClr val="C4C4C4"/>
            </a:solidFill>
          </p:spPr>
          <p:txBody>
            <a:bodyPr/>
            <a:lstStyle/>
            <a:p>
              <a:endParaRPr lang="en-US"/>
            </a:p>
          </p:txBody>
        </p:sp>
        <p:sp>
          <p:nvSpPr>
            <p:cNvPr id="11" name="TextBox 11"/>
            <p:cNvSpPr txBox="1"/>
            <p:nvPr/>
          </p:nvSpPr>
          <p:spPr>
            <a:xfrm>
              <a:off x="0" y="-9525"/>
              <a:ext cx="465581" cy="143698"/>
            </a:xfrm>
            <a:prstGeom prst="rect">
              <a:avLst/>
            </a:prstGeom>
          </p:spPr>
          <p:txBody>
            <a:bodyPr lIns="50800" tIns="50800" rIns="50800" bIns="50800" rtlCol="0" anchor="ctr"/>
            <a:lstStyle/>
            <a:p>
              <a:pPr algn="ctr">
                <a:lnSpc>
                  <a:spcPts val="2174"/>
                </a:lnSpc>
              </a:pPr>
              <a:endParaRPr/>
            </a:p>
          </p:txBody>
        </p:sp>
      </p:grpSp>
      <p:grpSp>
        <p:nvGrpSpPr>
          <p:cNvPr id="12" name="Group 12"/>
          <p:cNvGrpSpPr/>
          <p:nvPr/>
        </p:nvGrpSpPr>
        <p:grpSpPr>
          <a:xfrm>
            <a:off x="7374594" y="7677318"/>
            <a:ext cx="2220191" cy="334630"/>
            <a:chOff x="0" y="0"/>
            <a:chExt cx="411666" cy="134173"/>
          </a:xfrm>
        </p:grpSpPr>
        <p:sp>
          <p:nvSpPr>
            <p:cNvPr id="13" name="Freeform 13"/>
            <p:cNvSpPr/>
            <p:nvPr/>
          </p:nvSpPr>
          <p:spPr>
            <a:xfrm>
              <a:off x="0" y="0"/>
              <a:ext cx="411666" cy="134173"/>
            </a:xfrm>
            <a:custGeom>
              <a:avLst/>
              <a:gdLst/>
              <a:ahLst/>
              <a:cxnLst/>
              <a:rect l="l" t="t" r="r" b="b"/>
              <a:pathLst>
                <a:path w="411666" h="134173">
                  <a:moveTo>
                    <a:pt x="0" y="0"/>
                  </a:moveTo>
                  <a:lnTo>
                    <a:pt x="411666" y="0"/>
                  </a:lnTo>
                  <a:lnTo>
                    <a:pt x="411666" y="134173"/>
                  </a:lnTo>
                  <a:lnTo>
                    <a:pt x="0" y="134173"/>
                  </a:lnTo>
                  <a:close/>
                </a:path>
              </a:pathLst>
            </a:custGeom>
            <a:solidFill>
              <a:srgbClr val="50CAF4"/>
            </a:solidFill>
          </p:spPr>
          <p:txBody>
            <a:bodyPr/>
            <a:lstStyle/>
            <a:p>
              <a:endParaRPr lang="en-US"/>
            </a:p>
          </p:txBody>
        </p:sp>
        <p:sp>
          <p:nvSpPr>
            <p:cNvPr id="14" name="TextBox 14"/>
            <p:cNvSpPr txBox="1"/>
            <p:nvPr/>
          </p:nvSpPr>
          <p:spPr>
            <a:xfrm>
              <a:off x="0" y="-9525"/>
              <a:ext cx="411666" cy="143698"/>
            </a:xfrm>
            <a:prstGeom prst="rect">
              <a:avLst/>
            </a:prstGeom>
          </p:spPr>
          <p:txBody>
            <a:bodyPr lIns="50800" tIns="50800" rIns="50800" bIns="50800" rtlCol="0" anchor="ctr"/>
            <a:lstStyle/>
            <a:p>
              <a:pPr algn="ctr">
                <a:lnSpc>
                  <a:spcPts val="2174"/>
                </a:lnSpc>
              </a:pPr>
              <a:endParaRPr/>
            </a:p>
          </p:txBody>
        </p:sp>
      </p:grpSp>
      <p:grpSp>
        <p:nvGrpSpPr>
          <p:cNvPr id="15" name="Group 15"/>
          <p:cNvGrpSpPr/>
          <p:nvPr/>
        </p:nvGrpSpPr>
        <p:grpSpPr>
          <a:xfrm>
            <a:off x="10833323" y="7578020"/>
            <a:ext cx="1935970" cy="482225"/>
            <a:chOff x="0" y="0"/>
            <a:chExt cx="967197" cy="123387"/>
          </a:xfrm>
        </p:grpSpPr>
        <p:sp>
          <p:nvSpPr>
            <p:cNvPr id="16" name="Freeform 16"/>
            <p:cNvSpPr/>
            <p:nvPr/>
          </p:nvSpPr>
          <p:spPr>
            <a:xfrm>
              <a:off x="0" y="0"/>
              <a:ext cx="967197" cy="123387"/>
            </a:xfrm>
            <a:custGeom>
              <a:avLst/>
              <a:gdLst/>
              <a:ahLst/>
              <a:cxnLst/>
              <a:rect l="l" t="t" r="r" b="b"/>
              <a:pathLst>
                <a:path w="967197" h="123387">
                  <a:moveTo>
                    <a:pt x="0" y="0"/>
                  </a:moveTo>
                  <a:lnTo>
                    <a:pt x="967197" y="0"/>
                  </a:lnTo>
                  <a:lnTo>
                    <a:pt x="967197" y="123387"/>
                  </a:lnTo>
                  <a:lnTo>
                    <a:pt x="0" y="123387"/>
                  </a:lnTo>
                  <a:close/>
                </a:path>
              </a:pathLst>
            </a:custGeom>
            <a:solidFill>
              <a:srgbClr val="50CAF4"/>
            </a:solidFill>
          </p:spPr>
          <p:txBody>
            <a:bodyPr/>
            <a:lstStyle/>
            <a:p>
              <a:endParaRPr lang="en-US"/>
            </a:p>
          </p:txBody>
        </p:sp>
        <p:sp>
          <p:nvSpPr>
            <p:cNvPr id="17" name="TextBox 17"/>
            <p:cNvSpPr txBox="1"/>
            <p:nvPr/>
          </p:nvSpPr>
          <p:spPr>
            <a:xfrm>
              <a:off x="0" y="-9525"/>
              <a:ext cx="967197" cy="132912"/>
            </a:xfrm>
            <a:prstGeom prst="rect">
              <a:avLst/>
            </a:prstGeom>
          </p:spPr>
          <p:txBody>
            <a:bodyPr lIns="50800" tIns="50800" rIns="50800" bIns="50800" rtlCol="0" anchor="ctr"/>
            <a:lstStyle/>
            <a:p>
              <a:pPr algn="ctr">
                <a:lnSpc>
                  <a:spcPts val="2174"/>
                </a:lnSpc>
              </a:pPr>
              <a:endParaRPr/>
            </a:p>
          </p:txBody>
        </p:sp>
      </p:grpSp>
      <p:grpSp>
        <p:nvGrpSpPr>
          <p:cNvPr id="18" name="Group 18"/>
          <p:cNvGrpSpPr/>
          <p:nvPr/>
        </p:nvGrpSpPr>
        <p:grpSpPr>
          <a:xfrm>
            <a:off x="9581639" y="6848426"/>
            <a:ext cx="1251682" cy="366829"/>
            <a:chOff x="0" y="0"/>
            <a:chExt cx="646249" cy="134173"/>
          </a:xfrm>
        </p:grpSpPr>
        <p:sp>
          <p:nvSpPr>
            <p:cNvPr id="19" name="Freeform 19"/>
            <p:cNvSpPr/>
            <p:nvPr/>
          </p:nvSpPr>
          <p:spPr>
            <a:xfrm>
              <a:off x="0" y="0"/>
              <a:ext cx="646249" cy="134173"/>
            </a:xfrm>
            <a:custGeom>
              <a:avLst/>
              <a:gdLst/>
              <a:ahLst/>
              <a:cxnLst/>
              <a:rect l="l" t="t" r="r" b="b"/>
              <a:pathLst>
                <a:path w="646249" h="134173">
                  <a:moveTo>
                    <a:pt x="0" y="0"/>
                  </a:moveTo>
                  <a:lnTo>
                    <a:pt x="646249" y="0"/>
                  </a:lnTo>
                  <a:lnTo>
                    <a:pt x="646249" y="134173"/>
                  </a:lnTo>
                  <a:lnTo>
                    <a:pt x="0" y="134173"/>
                  </a:lnTo>
                  <a:close/>
                </a:path>
              </a:pathLst>
            </a:custGeom>
            <a:solidFill>
              <a:srgbClr val="C4C4C4"/>
            </a:solidFill>
          </p:spPr>
          <p:txBody>
            <a:bodyPr/>
            <a:lstStyle/>
            <a:p>
              <a:endParaRPr lang="en-US"/>
            </a:p>
          </p:txBody>
        </p:sp>
        <p:sp>
          <p:nvSpPr>
            <p:cNvPr id="20" name="TextBox 20"/>
            <p:cNvSpPr txBox="1"/>
            <p:nvPr/>
          </p:nvSpPr>
          <p:spPr>
            <a:xfrm>
              <a:off x="0" y="-9525"/>
              <a:ext cx="646249" cy="143698"/>
            </a:xfrm>
            <a:prstGeom prst="rect">
              <a:avLst/>
            </a:prstGeom>
          </p:spPr>
          <p:txBody>
            <a:bodyPr lIns="50800" tIns="50800" rIns="50800" bIns="50800" rtlCol="0" anchor="ctr"/>
            <a:lstStyle/>
            <a:p>
              <a:pPr algn="ctr">
                <a:lnSpc>
                  <a:spcPts val="2174"/>
                </a:lnSpc>
              </a:pPr>
              <a:endParaRPr/>
            </a:p>
          </p:txBody>
        </p:sp>
      </p:grpSp>
      <p:grpSp>
        <p:nvGrpSpPr>
          <p:cNvPr id="21" name="Group 21"/>
          <p:cNvGrpSpPr/>
          <p:nvPr/>
        </p:nvGrpSpPr>
        <p:grpSpPr>
          <a:xfrm>
            <a:off x="12775195" y="6848426"/>
            <a:ext cx="1901845" cy="350730"/>
            <a:chOff x="0" y="0"/>
            <a:chExt cx="931163" cy="134173"/>
          </a:xfrm>
        </p:grpSpPr>
        <p:sp>
          <p:nvSpPr>
            <p:cNvPr id="22" name="Freeform 22"/>
            <p:cNvSpPr/>
            <p:nvPr/>
          </p:nvSpPr>
          <p:spPr>
            <a:xfrm>
              <a:off x="0" y="0"/>
              <a:ext cx="931163" cy="134173"/>
            </a:xfrm>
            <a:custGeom>
              <a:avLst/>
              <a:gdLst/>
              <a:ahLst/>
              <a:cxnLst/>
              <a:rect l="l" t="t" r="r" b="b"/>
              <a:pathLst>
                <a:path w="931163" h="134173">
                  <a:moveTo>
                    <a:pt x="0" y="0"/>
                  </a:moveTo>
                  <a:lnTo>
                    <a:pt x="931163" y="0"/>
                  </a:lnTo>
                  <a:lnTo>
                    <a:pt x="931163" y="134173"/>
                  </a:lnTo>
                  <a:lnTo>
                    <a:pt x="0" y="134173"/>
                  </a:lnTo>
                  <a:close/>
                </a:path>
              </a:pathLst>
            </a:custGeom>
            <a:solidFill>
              <a:srgbClr val="C4C4C4"/>
            </a:solidFill>
          </p:spPr>
          <p:txBody>
            <a:bodyPr/>
            <a:lstStyle/>
            <a:p>
              <a:endParaRPr lang="en-US"/>
            </a:p>
          </p:txBody>
        </p:sp>
        <p:sp>
          <p:nvSpPr>
            <p:cNvPr id="23" name="TextBox 23"/>
            <p:cNvSpPr txBox="1"/>
            <p:nvPr/>
          </p:nvSpPr>
          <p:spPr>
            <a:xfrm>
              <a:off x="0" y="-9525"/>
              <a:ext cx="931163" cy="143698"/>
            </a:xfrm>
            <a:prstGeom prst="rect">
              <a:avLst/>
            </a:prstGeom>
          </p:spPr>
          <p:txBody>
            <a:bodyPr lIns="50800" tIns="50800" rIns="50800" bIns="50800" rtlCol="0" anchor="ctr"/>
            <a:lstStyle/>
            <a:p>
              <a:pPr algn="ctr">
                <a:lnSpc>
                  <a:spcPts val="2174"/>
                </a:lnSpc>
              </a:pPr>
              <a:endParaRPr/>
            </a:p>
          </p:txBody>
        </p:sp>
      </p:grpSp>
      <p:grpSp>
        <p:nvGrpSpPr>
          <p:cNvPr id="24" name="Group 24"/>
          <p:cNvGrpSpPr/>
          <p:nvPr/>
        </p:nvGrpSpPr>
        <p:grpSpPr>
          <a:xfrm>
            <a:off x="3863165" y="4375752"/>
            <a:ext cx="2222186" cy="1898038"/>
            <a:chOff x="0" y="0"/>
            <a:chExt cx="812800" cy="694238"/>
          </a:xfrm>
        </p:grpSpPr>
        <p:sp>
          <p:nvSpPr>
            <p:cNvPr id="25" name="Freeform 25"/>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50CAF4"/>
            </a:solidFill>
          </p:spPr>
          <p:txBody>
            <a:bodyPr/>
            <a:lstStyle/>
            <a:p>
              <a:endParaRPr lang="en-US"/>
            </a:p>
          </p:txBody>
        </p:sp>
        <p:sp>
          <p:nvSpPr>
            <p:cNvPr id="26" name="TextBox 26"/>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grpSp>
        <p:nvGrpSpPr>
          <p:cNvPr id="27" name="Group 27"/>
          <p:cNvGrpSpPr/>
          <p:nvPr/>
        </p:nvGrpSpPr>
        <p:grpSpPr>
          <a:xfrm>
            <a:off x="15418782" y="6066722"/>
            <a:ext cx="2748198" cy="1132433"/>
            <a:chOff x="0" y="0"/>
            <a:chExt cx="1005197" cy="414205"/>
          </a:xfrm>
        </p:grpSpPr>
        <p:sp>
          <p:nvSpPr>
            <p:cNvPr id="28" name="Freeform 28"/>
            <p:cNvSpPr/>
            <p:nvPr/>
          </p:nvSpPr>
          <p:spPr>
            <a:xfrm>
              <a:off x="0" y="0"/>
              <a:ext cx="1005197" cy="414205"/>
            </a:xfrm>
            <a:custGeom>
              <a:avLst/>
              <a:gdLst/>
              <a:ahLst/>
              <a:cxnLst/>
              <a:rect l="l" t="t" r="r" b="b"/>
              <a:pathLst>
                <a:path w="1005197" h="414205">
                  <a:moveTo>
                    <a:pt x="0" y="0"/>
                  </a:moveTo>
                  <a:lnTo>
                    <a:pt x="1005197" y="0"/>
                  </a:lnTo>
                  <a:lnTo>
                    <a:pt x="1005197" y="414205"/>
                  </a:lnTo>
                  <a:lnTo>
                    <a:pt x="0" y="414205"/>
                  </a:lnTo>
                  <a:close/>
                </a:path>
              </a:pathLst>
            </a:custGeom>
            <a:solidFill>
              <a:srgbClr val="C4C4C4"/>
            </a:solidFill>
          </p:spPr>
          <p:txBody>
            <a:bodyPr/>
            <a:lstStyle/>
            <a:p>
              <a:endParaRPr lang="en-US"/>
            </a:p>
          </p:txBody>
        </p:sp>
        <p:sp>
          <p:nvSpPr>
            <p:cNvPr id="29" name="TextBox 29"/>
            <p:cNvSpPr txBox="1"/>
            <p:nvPr/>
          </p:nvSpPr>
          <p:spPr>
            <a:xfrm>
              <a:off x="0" y="-9525"/>
              <a:ext cx="1005197" cy="423730"/>
            </a:xfrm>
            <a:prstGeom prst="rect">
              <a:avLst/>
            </a:prstGeom>
          </p:spPr>
          <p:txBody>
            <a:bodyPr lIns="50800" tIns="50800" rIns="50800" bIns="50800" rtlCol="0" anchor="ctr"/>
            <a:lstStyle/>
            <a:p>
              <a:pPr algn="ctr">
                <a:lnSpc>
                  <a:spcPts val="2174"/>
                </a:lnSpc>
              </a:pPr>
              <a:endParaRPr/>
            </a:p>
          </p:txBody>
        </p:sp>
      </p:grpSp>
      <p:grpSp>
        <p:nvGrpSpPr>
          <p:cNvPr id="30" name="Group 30"/>
          <p:cNvGrpSpPr/>
          <p:nvPr/>
        </p:nvGrpSpPr>
        <p:grpSpPr>
          <a:xfrm>
            <a:off x="15434880" y="7348170"/>
            <a:ext cx="2748198" cy="1132433"/>
            <a:chOff x="0" y="0"/>
            <a:chExt cx="1005197" cy="414205"/>
          </a:xfrm>
        </p:grpSpPr>
        <p:sp>
          <p:nvSpPr>
            <p:cNvPr id="31" name="Freeform 31"/>
            <p:cNvSpPr/>
            <p:nvPr/>
          </p:nvSpPr>
          <p:spPr>
            <a:xfrm>
              <a:off x="0" y="0"/>
              <a:ext cx="1005197" cy="414205"/>
            </a:xfrm>
            <a:custGeom>
              <a:avLst/>
              <a:gdLst/>
              <a:ahLst/>
              <a:cxnLst/>
              <a:rect l="l" t="t" r="r" b="b"/>
              <a:pathLst>
                <a:path w="1005197" h="414205">
                  <a:moveTo>
                    <a:pt x="0" y="0"/>
                  </a:moveTo>
                  <a:lnTo>
                    <a:pt x="1005197" y="0"/>
                  </a:lnTo>
                  <a:lnTo>
                    <a:pt x="1005197" y="414205"/>
                  </a:lnTo>
                  <a:lnTo>
                    <a:pt x="0" y="414205"/>
                  </a:lnTo>
                  <a:close/>
                </a:path>
              </a:pathLst>
            </a:custGeom>
            <a:solidFill>
              <a:srgbClr val="50CAF4"/>
            </a:solidFill>
          </p:spPr>
          <p:txBody>
            <a:bodyPr/>
            <a:lstStyle/>
            <a:p>
              <a:endParaRPr lang="en-US"/>
            </a:p>
          </p:txBody>
        </p:sp>
        <p:sp>
          <p:nvSpPr>
            <p:cNvPr id="32" name="TextBox 32"/>
            <p:cNvSpPr txBox="1"/>
            <p:nvPr/>
          </p:nvSpPr>
          <p:spPr>
            <a:xfrm>
              <a:off x="0" y="-9525"/>
              <a:ext cx="1005197" cy="423730"/>
            </a:xfrm>
            <a:prstGeom prst="rect">
              <a:avLst/>
            </a:prstGeom>
          </p:spPr>
          <p:txBody>
            <a:bodyPr lIns="50800" tIns="50800" rIns="50800" bIns="50800" rtlCol="0" anchor="ctr"/>
            <a:lstStyle/>
            <a:p>
              <a:pPr algn="ctr">
                <a:lnSpc>
                  <a:spcPts val="2174"/>
                </a:lnSpc>
              </a:pPr>
              <a:endParaRPr/>
            </a:p>
          </p:txBody>
        </p:sp>
      </p:grpSp>
      <p:grpSp>
        <p:nvGrpSpPr>
          <p:cNvPr id="33" name="Group 33"/>
          <p:cNvGrpSpPr/>
          <p:nvPr/>
        </p:nvGrpSpPr>
        <p:grpSpPr>
          <a:xfrm>
            <a:off x="7372498" y="4472344"/>
            <a:ext cx="2222186" cy="1898038"/>
            <a:chOff x="0" y="0"/>
            <a:chExt cx="812800" cy="694238"/>
          </a:xfrm>
        </p:grpSpPr>
        <p:sp>
          <p:nvSpPr>
            <p:cNvPr id="34" name="Freeform 34"/>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50CAF4"/>
            </a:solidFill>
          </p:spPr>
          <p:txBody>
            <a:bodyPr/>
            <a:lstStyle/>
            <a:p>
              <a:endParaRPr lang="en-US"/>
            </a:p>
          </p:txBody>
        </p:sp>
        <p:sp>
          <p:nvSpPr>
            <p:cNvPr id="35" name="TextBox 35"/>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sp>
        <p:nvSpPr>
          <p:cNvPr id="36" name="TextBox 36"/>
          <p:cNvSpPr txBox="1"/>
          <p:nvPr/>
        </p:nvSpPr>
        <p:spPr>
          <a:xfrm>
            <a:off x="866296" y="4688015"/>
            <a:ext cx="2382737" cy="498319"/>
          </a:xfrm>
          <a:prstGeom prst="rect">
            <a:avLst/>
          </a:prstGeom>
        </p:spPr>
        <p:txBody>
          <a:bodyPr lIns="0" tIns="0" rIns="0" bIns="0" rtlCol="0" anchor="t">
            <a:spAutoFit/>
          </a:bodyPr>
          <a:lstStyle/>
          <a:p>
            <a:pPr algn="l">
              <a:lnSpc>
                <a:spcPts val="3836"/>
              </a:lnSpc>
            </a:pPr>
            <a:r>
              <a:rPr lang="en-US" sz="3487" b="1">
                <a:solidFill>
                  <a:srgbClr val="322C23"/>
                </a:solidFill>
                <a:latin typeface="HK Grotesk Bold"/>
                <a:ea typeface="HK Grotesk Bold"/>
                <a:cs typeface="HK Grotesk Bold"/>
                <a:sym typeface="HK Grotesk Bold"/>
              </a:rPr>
              <a:t>Incoming</a:t>
            </a:r>
          </a:p>
        </p:txBody>
      </p:sp>
      <p:sp>
        <p:nvSpPr>
          <p:cNvPr id="37" name="TextBox 37"/>
          <p:cNvSpPr txBox="1"/>
          <p:nvPr/>
        </p:nvSpPr>
        <p:spPr>
          <a:xfrm>
            <a:off x="4058338" y="4881198"/>
            <a:ext cx="2025025" cy="498319"/>
          </a:xfrm>
          <a:prstGeom prst="rect">
            <a:avLst/>
          </a:prstGeom>
        </p:spPr>
        <p:txBody>
          <a:bodyPr lIns="0" tIns="0" rIns="0" bIns="0" rtlCol="0" anchor="t">
            <a:spAutoFit/>
          </a:bodyPr>
          <a:lstStyle/>
          <a:p>
            <a:pPr algn="ctr">
              <a:lnSpc>
                <a:spcPts val="3836"/>
              </a:lnSpc>
            </a:pPr>
            <a:r>
              <a:rPr lang="en-US" sz="3487" b="1">
                <a:solidFill>
                  <a:srgbClr val="FFFFFF"/>
                </a:solidFill>
                <a:latin typeface="HK Grotesk Bold"/>
                <a:ea typeface="HK Grotesk Bold"/>
                <a:cs typeface="HK Grotesk Bold"/>
                <a:sym typeface="HK Grotesk Bold"/>
              </a:rPr>
              <a:t>Process 1</a:t>
            </a:r>
          </a:p>
        </p:txBody>
      </p:sp>
      <p:sp>
        <p:nvSpPr>
          <p:cNvPr id="38" name="TextBox 38"/>
          <p:cNvSpPr txBox="1"/>
          <p:nvPr/>
        </p:nvSpPr>
        <p:spPr>
          <a:xfrm>
            <a:off x="7567670" y="5090480"/>
            <a:ext cx="2025025" cy="498319"/>
          </a:xfrm>
          <a:prstGeom prst="rect">
            <a:avLst/>
          </a:prstGeom>
        </p:spPr>
        <p:txBody>
          <a:bodyPr lIns="0" tIns="0" rIns="0" bIns="0" rtlCol="0" anchor="t">
            <a:spAutoFit/>
          </a:bodyPr>
          <a:lstStyle/>
          <a:p>
            <a:pPr algn="ctr">
              <a:lnSpc>
                <a:spcPts val="3836"/>
              </a:lnSpc>
            </a:pPr>
            <a:r>
              <a:rPr lang="en-US" sz="3487" b="1">
                <a:solidFill>
                  <a:srgbClr val="FFFFFF"/>
                </a:solidFill>
                <a:latin typeface="HK Grotesk Bold"/>
                <a:ea typeface="HK Grotesk Bold"/>
                <a:cs typeface="HK Grotesk Bold"/>
                <a:sym typeface="HK Grotesk Bold"/>
              </a:rPr>
              <a:t>Process 2</a:t>
            </a:r>
            <a:endParaRPr lang="en-US"/>
          </a:p>
        </p:txBody>
      </p:sp>
      <p:sp>
        <p:nvSpPr>
          <p:cNvPr id="40" name="Freeform 40"/>
          <p:cNvSpPr/>
          <p:nvPr/>
        </p:nvSpPr>
        <p:spPr>
          <a:xfrm>
            <a:off x="6236043" y="5164422"/>
            <a:ext cx="928459" cy="505380"/>
          </a:xfrm>
          <a:custGeom>
            <a:avLst/>
            <a:gdLst/>
            <a:ahLst/>
            <a:cxnLst/>
            <a:rect l="l" t="t" r="r" b="b"/>
            <a:pathLst>
              <a:path w="2795895" h="489282">
                <a:moveTo>
                  <a:pt x="0" y="0"/>
                </a:moveTo>
                <a:lnTo>
                  <a:pt x="2795896" y="0"/>
                </a:lnTo>
                <a:lnTo>
                  <a:pt x="2795896" y="489281"/>
                </a:lnTo>
                <a:lnTo>
                  <a:pt x="0" y="4892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1" name="Freeform 41"/>
          <p:cNvSpPr/>
          <p:nvPr/>
        </p:nvSpPr>
        <p:spPr>
          <a:xfrm>
            <a:off x="9294615" y="5309308"/>
            <a:ext cx="1266528" cy="360494"/>
          </a:xfrm>
          <a:custGeom>
            <a:avLst/>
            <a:gdLst/>
            <a:ahLst/>
            <a:cxnLst/>
            <a:rect l="l" t="t" r="r" b="b"/>
            <a:pathLst>
              <a:path w="2795895" h="489282">
                <a:moveTo>
                  <a:pt x="0" y="0"/>
                </a:moveTo>
                <a:lnTo>
                  <a:pt x="2795895" y="0"/>
                </a:lnTo>
                <a:lnTo>
                  <a:pt x="2795895" y="489281"/>
                </a:lnTo>
                <a:lnTo>
                  <a:pt x="0" y="4892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2" name="Group 42"/>
          <p:cNvGrpSpPr/>
          <p:nvPr/>
        </p:nvGrpSpPr>
        <p:grpSpPr>
          <a:xfrm>
            <a:off x="14368049" y="3522527"/>
            <a:ext cx="3235770" cy="1898038"/>
            <a:chOff x="0" y="0"/>
            <a:chExt cx="1183534" cy="694238"/>
          </a:xfrm>
        </p:grpSpPr>
        <p:sp>
          <p:nvSpPr>
            <p:cNvPr id="43" name="Freeform 43"/>
            <p:cNvSpPr/>
            <p:nvPr/>
          </p:nvSpPr>
          <p:spPr>
            <a:xfrm>
              <a:off x="0" y="0"/>
              <a:ext cx="1183534" cy="694238"/>
            </a:xfrm>
            <a:custGeom>
              <a:avLst/>
              <a:gdLst/>
              <a:ahLst/>
              <a:cxnLst/>
              <a:rect l="l" t="t" r="r" b="b"/>
              <a:pathLst>
                <a:path w="1183534" h="694238">
                  <a:moveTo>
                    <a:pt x="0" y="0"/>
                  </a:moveTo>
                  <a:lnTo>
                    <a:pt x="1183534" y="0"/>
                  </a:lnTo>
                  <a:lnTo>
                    <a:pt x="1183534" y="694238"/>
                  </a:lnTo>
                  <a:lnTo>
                    <a:pt x="0" y="694238"/>
                  </a:lnTo>
                  <a:close/>
                </a:path>
              </a:pathLst>
            </a:custGeom>
            <a:solidFill>
              <a:srgbClr val="F2F3F5"/>
            </a:solidFill>
          </p:spPr>
          <p:txBody>
            <a:bodyPr/>
            <a:lstStyle/>
            <a:p>
              <a:endParaRPr lang="en-US"/>
            </a:p>
          </p:txBody>
        </p:sp>
        <p:sp>
          <p:nvSpPr>
            <p:cNvPr id="44" name="TextBox 44"/>
            <p:cNvSpPr txBox="1"/>
            <p:nvPr/>
          </p:nvSpPr>
          <p:spPr>
            <a:xfrm>
              <a:off x="0" y="-9525"/>
              <a:ext cx="1183534" cy="703763"/>
            </a:xfrm>
            <a:prstGeom prst="rect">
              <a:avLst/>
            </a:prstGeom>
          </p:spPr>
          <p:txBody>
            <a:bodyPr lIns="50800" tIns="50800" rIns="50800" bIns="50800" rtlCol="0" anchor="ctr"/>
            <a:lstStyle/>
            <a:p>
              <a:pPr algn="ctr">
                <a:lnSpc>
                  <a:spcPts val="2174"/>
                </a:lnSpc>
              </a:pPr>
              <a:endParaRPr/>
            </a:p>
          </p:txBody>
        </p:sp>
      </p:grpSp>
      <p:grpSp>
        <p:nvGrpSpPr>
          <p:cNvPr id="45" name="Group 45"/>
          <p:cNvGrpSpPr/>
          <p:nvPr/>
        </p:nvGrpSpPr>
        <p:grpSpPr>
          <a:xfrm>
            <a:off x="10672548" y="4472344"/>
            <a:ext cx="2222186" cy="1898038"/>
            <a:chOff x="0" y="0"/>
            <a:chExt cx="812800" cy="694238"/>
          </a:xfrm>
        </p:grpSpPr>
        <p:sp>
          <p:nvSpPr>
            <p:cNvPr id="46" name="Freeform 46"/>
            <p:cNvSpPr/>
            <p:nvPr/>
          </p:nvSpPr>
          <p:spPr>
            <a:xfrm>
              <a:off x="0" y="0"/>
              <a:ext cx="812800" cy="694238"/>
            </a:xfrm>
            <a:custGeom>
              <a:avLst/>
              <a:gdLst/>
              <a:ahLst/>
              <a:cxnLst/>
              <a:rect l="l" t="t" r="r" b="b"/>
              <a:pathLst>
                <a:path w="812800" h="694238">
                  <a:moveTo>
                    <a:pt x="0" y="0"/>
                  </a:moveTo>
                  <a:lnTo>
                    <a:pt x="812800" y="0"/>
                  </a:lnTo>
                  <a:lnTo>
                    <a:pt x="812800" y="694238"/>
                  </a:lnTo>
                  <a:lnTo>
                    <a:pt x="0" y="694238"/>
                  </a:lnTo>
                  <a:close/>
                </a:path>
              </a:pathLst>
            </a:custGeom>
            <a:solidFill>
              <a:srgbClr val="50CAF4"/>
            </a:solidFill>
          </p:spPr>
          <p:txBody>
            <a:bodyPr/>
            <a:lstStyle/>
            <a:p>
              <a:endParaRPr lang="en-US"/>
            </a:p>
          </p:txBody>
        </p:sp>
        <p:sp>
          <p:nvSpPr>
            <p:cNvPr id="47" name="TextBox 47"/>
            <p:cNvSpPr txBox="1"/>
            <p:nvPr/>
          </p:nvSpPr>
          <p:spPr>
            <a:xfrm>
              <a:off x="0" y="-9525"/>
              <a:ext cx="812800" cy="703763"/>
            </a:xfrm>
            <a:prstGeom prst="rect">
              <a:avLst/>
            </a:prstGeom>
          </p:spPr>
          <p:txBody>
            <a:bodyPr lIns="50800" tIns="50800" rIns="50800" bIns="50800" rtlCol="0" anchor="ctr"/>
            <a:lstStyle/>
            <a:p>
              <a:pPr algn="ctr">
                <a:lnSpc>
                  <a:spcPts val="2174"/>
                </a:lnSpc>
              </a:pPr>
              <a:endParaRPr/>
            </a:p>
          </p:txBody>
        </p:sp>
      </p:grpSp>
      <p:sp>
        <p:nvSpPr>
          <p:cNvPr id="48" name="TextBox 48"/>
          <p:cNvSpPr txBox="1"/>
          <p:nvPr/>
        </p:nvSpPr>
        <p:spPr>
          <a:xfrm>
            <a:off x="10835523" y="5090480"/>
            <a:ext cx="2025025" cy="498319"/>
          </a:xfrm>
          <a:prstGeom prst="rect">
            <a:avLst/>
          </a:prstGeom>
        </p:spPr>
        <p:txBody>
          <a:bodyPr lIns="0" tIns="0" rIns="0" bIns="0" rtlCol="0" anchor="t">
            <a:spAutoFit/>
          </a:bodyPr>
          <a:lstStyle/>
          <a:p>
            <a:pPr algn="ctr">
              <a:lnSpc>
                <a:spcPts val="3836"/>
              </a:lnSpc>
            </a:pPr>
            <a:r>
              <a:rPr lang="en-US" sz="3487" b="1">
                <a:solidFill>
                  <a:srgbClr val="FFFFFF"/>
                </a:solidFill>
                <a:latin typeface="HK Grotesk Bold"/>
                <a:ea typeface="HK Grotesk Bold"/>
                <a:cs typeface="HK Grotesk Bold"/>
                <a:sym typeface="HK Grotesk Bold"/>
              </a:rPr>
              <a:t>Process 3</a:t>
            </a:r>
          </a:p>
        </p:txBody>
      </p:sp>
      <p:sp>
        <p:nvSpPr>
          <p:cNvPr id="49" name="Freeform 49"/>
          <p:cNvSpPr/>
          <p:nvPr/>
        </p:nvSpPr>
        <p:spPr>
          <a:xfrm rot="-1320000">
            <a:off x="13174215" y="4697562"/>
            <a:ext cx="864065" cy="553677"/>
          </a:xfrm>
          <a:custGeom>
            <a:avLst/>
            <a:gdLst/>
            <a:ahLst/>
            <a:cxnLst/>
            <a:rect l="l" t="t" r="r" b="b"/>
            <a:pathLst>
              <a:path w="2795895" h="489282">
                <a:moveTo>
                  <a:pt x="0" y="0"/>
                </a:moveTo>
                <a:lnTo>
                  <a:pt x="2795895" y="0"/>
                </a:lnTo>
                <a:lnTo>
                  <a:pt x="2795895" y="489281"/>
                </a:lnTo>
                <a:lnTo>
                  <a:pt x="0" y="4892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0" name="Freeform 50"/>
          <p:cNvSpPr/>
          <p:nvPr/>
        </p:nvSpPr>
        <p:spPr>
          <a:xfrm>
            <a:off x="1235486" y="3551059"/>
            <a:ext cx="1119577" cy="1108381"/>
          </a:xfrm>
          <a:custGeom>
            <a:avLst/>
            <a:gdLst/>
            <a:ahLst/>
            <a:cxnLst/>
            <a:rect l="l" t="t" r="r" b="b"/>
            <a:pathLst>
              <a:path w="1119577" h="1108381">
                <a:moveTo>
                  <a:pt x="0" y="0"/>
                </a:moveTo>
                <a:lnTo>
                  <a:pt x="1119576" y="0"/>
                </a:lnTo>
                <a:lnTo>
                  <a:pt x="1119576" y="1108381"/>
                </a:lnTo>
                <a:lnTo>
                  <a:pt x="0" y="11083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1" name="Group 51"/>
          <p:cNvGrpSpPr/>
          <p:nvPr/>
        </p:nvGrpSpPr>
        <p:grpSpPr>
          <a:xfrm>
            <a:off x="3952485" y="7645121"/>
            <a:ext cx="2152457" cy="381956"/>
            <a:chOff x="0" y="0"/>
            <a:chExt cx="787296" cy="139707"/>
          </a:xfrm>
        </p:grpSpPr>
        <p:sp>
          <p:nvSpPr>
            <p:cNvPr id="52" name="Freeform 52"/>
            <p:cNvSpPr/>
            <p:nvPr/>
          </p:nvSpPr>
          <p:spPr>
            <a:xfrm>
              <a:off x="0" y="0"/>
              <a:ext cx="787296" cy="139707"/>
            </a:xfrm>
            <a:custGeom>
              <a:avLst/>
              <a:gdLst/>
              <a:ahLst/>
              <a:cxnLst/>
              <a:rect l="l" t="t" r="r" b="b"/>
              <a:pathLst>
                <a:path w="787296" h="139707">
                  <a:moveTo>
                    <a:pt x="0" y="0"/>
                  </a:moveTo>
                  <a:lnTo>
                    <a:pt x="787296" y="0"/>
                  </a:lnTo>
                  <a:lnTo>
                    <a:pt x="787296" y="139707"/>
                  </a:lnTo>
                  <a:lnTo>
                    <a:pt x="0" y="139707"/>
                  </a:lnTo>
                  <a:close/>
                </a:path>
              </a:pathLst>
            </a:custGeom>
            <a:solidFill>
              <a:srgbClr val="50CAF4"/>
            </a:solidFill>
          </p:spPr>
          <p:txBody>
            <a:bodyPr/>
            <a:lstStyle/>
            <a:p>
              <a:endParaRPr lang="en-US"/>
            </a:p>
          </p:txBody>
        </p:sp>
        <p:sp>
          <p:nvSpPr>
            <p:cNvPr id="53" name="TextBox 53"/>
            <p:cNvSpPr txBox="1"/>
            <p:nvPr/>
          </p:nvSpPr>
          <p:spPr>
            <a:xfrm>
              <a:off x="0" y="-9525"/>
              <a:ext cx="787296" cy="149232"/>
            </a:xfrm>
            <a:prstGeom prst="rect">
              <a:avLst/>
            </a:prstGeom>
          </p:spPr>
          <p:txBody>
            <a:bodyPr lIns="50800" tIns="50800" rIns="50800" bIns="50800" rtlCol="0" anchor="ctr"/>
            <a:lstStyle/>
            <a:p>
              <a:pPr algn="ctr">
                <a:lnSpc>
                  <a:spcPts val="2174"/>
                </a:lnSpc>
              </a:pPr>
              <a:endParaRPr/>
            </a:p>
          </p:txBody>
        </p:sp>
      </p:grpSp>
      <p:sp>
        <p:nvSpPr>
          <p:cNvPr id="54" name="AutoShape 54"/>
          <p:cNvSpPr/>
          <p:nvPr/>
        </p:nvSpPr>
        <p:spPr>
          <a:xfrm flipH="1" flipV="1">
            <a:off x="7376731" y="6993313"/>
            <a:ext cx="0" cy="1060349"/>
          </a:xfrm>
          <a:prstGeom prst="line">
            <a:avLst/>
          </a:prstGeom>
          <a:ln w="38100" cap="flat">
            <a:solidFill>
              <a:srgbClr val="000000"/>
            </a:solidFill>
            <a:prstDash val="solid"/>
            <a:headEnd type="none" w="sm" len="sm"/>
            <a:tailEnd type="none" w="sm" len="sm"/>
          </a:ln>
        </p:spPr>
        <p:txBody>
          <a:bodyPr/>
          <a:lstStyle/>
          <a:p>
            <a:endParaRPr lang="en-US"/>
          </a:p>
        </p:txBody>
      </p:sp>
      <p:sp>
        <p:nvSpPr>
          <p:cNvPr id="55" name="AutoShape 55"/>
          <p:cNvSpPr/>
          <p:nvPr/>
        </p:nvSpPr>
        <p:spPr>
          <a:xfrm flipH="1" flipV="1">
            <a:off x="6106048" y="6977214"/>
            <a:ext cx="0" cy="1060349"/>
          </a:xfrm>
          <a:prstGeom prst="line">
            <a:avLst/>
          </a:prstGeom>
          <a:ln w="38100" cap="flat">
            <a:solidFill>
              <a:srgbClr val="000000"/>
            </a:solidFill>
            <a:prstDash val="solid"/>
            <a:headEnd type="none" w="sm" len="sm"/>
            <a:tailEnd type="none" w="sm" len="sm"/>
          </a:ln>
        </p:spPr>
        <p:txBody>
          <a:bodyPr/>
          <a:lstStyle/>
          <a:p>
            <a:endParaRPr lang="en-US"/>
          </a:p>
        </p:txBody>
      </p:sp>
      <p:sp>
        <p:nvSpPr>
          <p:cNvPr id="56" name="AutoShape 56"/>
          <p:cNvSpPr/>
          <p:nvPr/>
        </p:nvSpPr>
        <p:spPr>
          <a:xfrm flipH="1" flipV="1">
            <a:off x="9562591" y="6945017"/>
            <a:ext cx="0" cy="1060349"/>
          </a:xfrm>
          <a:prstGeom prst="line">
            <a:avLst/>
          </a:prstGeom>
          <a:ln w="38100" cap="flat">
            <a:solidFill>
              <a:srgbClr val="000000"/>
            </a:solidFill>
            <a:prstDash val="solid"/>
            <a:headEnd type="none" w="sm" len="sm"/>
            <a:tailEnd type="none" w="sm" len="sm"/>
          </a:ln>
        </p:spPr>
        <p:txBody>
          <a:bodyPr/>
          <a:lstStyle/>
          <a:p>
            <a:endParaRPr lang="en-US"/>
          </a:p>
        </p:txBody>
      </p:sp>
      <p:sp>
        <p:nvSpPr>
          <p:cNvPr id="57" name="AutoShape 57"/>
          <p:cNvSpPr/>
          <p:nvPr/>
        </p:nvSpPr>
        <p:spPr>
          <a:xfrm flipV="1">
            <a:off x="10820175" y="6945017"/>
            <a:ext cx="0" cy="1060349"/>
          </a:xfrm>
          <a:prstGeom prst="line">
            <a:avLst/>
          </a:prstGeom>
          <a:ln w="38100" cap="flat">
            <a:solidFill>
              <a:srgbClr val="000000"/>
            </a:solidFill>
            <a:prstDash val="solid"/>
            <a:headEnd type="none" w="sm" len="sm"/>
            <a:tailEnd type="none" w="sm" len="sm"/>
          </a:ln>
        </p:spPr>
        <p:txBody>
          <a:bodyPr/>
          <a:lstStyle/>
          <a:p>
            <a:endParaRPr lang="en-US"/>
          </a:p>
        </p:txBody>
      </p:sp>
      <p:sp>
        <p:nvSpPr>
          <p:cNvPr id="58" name="AutoShape 58"/>
          <p:cNvSpPr/>
          <p:nvPr/>
        </p:nvSpPr>
        <p:spPr>
          <a:xfrm flipV="1">
            <a:off x="12772243" y="6945017"/>
            <a:ext cx="0" cy="1060349"/>
          </a:xfrm>
          <a:prstGeom prst="line">
            <a:avLst/>
          </a:prstGeom>
          <a:ln w="38100" cap="flat">
            <a:solidFill>
              <a:srgbClr val="000000"/>
            </a:solidFill>
            <a:prstDash val="solid"/>
            <a:headEnd type="none" w="sm" len="sm"/>
            <a:tailEnd type="none" w="sm" len="sm"/>
          </a:ln>
        </p:spPr>
        <p:txBody>
          <a:bodyPr/>
          <a:lstStyle/>
          <a:p>
            <a:endParaRPr lang="en-US"/>
          </a:p>
        </p:txBody>
      </p:sp>
      <p:sp>
        <p:nvSpPr>
          <p:cNvPr id="59" name="TextBox 59"/>
          <p:cNvSpPr txBox="1"/>
          <p:nvPr/>
        </p:nvSpPr>
        <p:spPr>
          <a:xfrm>
            <a:off x="15522991" y="6443419"/>
            <a:ext cx="2282203" cy="498319"/>
          </a:xfrm>
          <a:prstGeom prst="rect">
            <a:avLst/>
          </a:prstGeom>
        </p:spPr>
        <p:txBody>
          <a:bodyPr lIns="0" tIns="0" rIns="0" bIns="0" rtlCol="0" anchor="t">
            <a:spAutoFit/>
          </a:bodyPr>
          <a:lstStyle/>
          <a:p>
            <a:pPr algn="l">
              <a:lnSpc>
                <a:spcPts val="3836"/>
              </a:lnSpc>
            </a:pPr>
            <a:r>
              <a:rPr lang="en-US" sz="3487" b="1">
                <a:solidFill>
                  <a:srgbClr val="FFFFFF"/>
                </a:solidFill>
                <a:latin typeface="HK Grotesk Bold"/>
                <a:ea typeface="HK Grotesk Bold"/>
                <a:cs typeface="HK Grotesk Bold"/>
                <a:sym typeface="HK Grotesk Bold"/>
              </a:rPr>
              <a:t>4,743 HRS</a:t>
            </a:r>
          </a:p>
        </p:txBody>
      </p:sp>
      <p:sp>
        <p:nvSpPr>
          <p:cNvPr id="60" name="TextBox 60"/>
          <p:cNvSpPr txBox="1"/>
          <p:nvPr/>
        </p:nvSpPr>
        <p:spPr>
          <a:xfrm>
            <a:off x="15862150" y="7673903"/>
            <a:ext cx="2025025" cy="498319"/>
          </a:xfrm>
          <a:prstGeom prst="rect">
            <a:avLst/>
          </a:prstGeom>
        </p:spPr>
        <p:txBody>
          <a:bodyPr lIns="0" tIns="0" rIns="0" bIns="0" rtlCol="0" anchor="t">
            <a:spAutoFit/>
          </a:bodyPr>
          <a:lstStyle/>
          <a:p>
            <a:pPr algn="l">
              <a:lnSpc>
                <a:spcPts val="3836"/>
              </a:lnSpc>
            </a:pPr>
            <a:r>
              <a:rPr lang="en-US" sz="3487" b="1">
                <a:solidFill>
                  <a:srgbClr val="FFFFFF"/>
                </a:solidFill>
                <a:latin typeface="HK Grotesk Bold"/>
                <a:ea typeface="HK Grotesk Bold"/>
                <a:cs typeface="HK Grotesk Bold"/>
                <a:sym typeface="HK Grotesk Bold"/>
              </a:rPr>
              <a:t>235 HRS</a:t>
            </a:r>
          </a:p>
        </p:txBody>
      </p:sp>
      <p:sp>
        <p:nvSpPr>
          <p:cNvPr id="61" name="TextBox 61"/>
          <p:cNvSpPr txBox="1"/>
          <p:nvPr/>
        </p:nvSpPr>
        <p:spPr>
          <a:xfrm>
            <a:off x="988595" y="717119"/>
            <a:ext cx="9835815" cy="589905"/>
          </a:xfrm>
          <a:prstGeom prst="rect">
            <a:avLst/>
          </a:prstGeom>
        </p:spPr>
        <p:txBody>
          <a:bodyPr wrap="square" lIns="0" tIns="0" rIns="0" bIns="0" rtlCol="0" anchor="t">
            <a:spAutoFit/>
          </a:bodyPr>
          <a:lstStyle/>
          <a:p>
            <a:pPr algn="ctr">
              <a:lnSpc>
                <a:spcPts val="4613"/>
              </a:lnSpc>
            </a:pPr>
            <a:r>
              <a:rPr lang="en-US" sz="4150" b="1" spc="729">
                <a:solidFill>
                  <a:srgbClr val="50CAF4"/>
                </a:solidFill>
                <a:latin typeface="Open Sans Bold"/>
                <a:ea typeface="Open Sans Bold"/>
                <a:cs typeface="Open Sans Bold"/>
                <a:sym typeface="Open Sans Bold"/>
              </a:rPr>
              <a:t>Value Stream Mapping</a:t>
            </a:r>
            <a:endParaRPr lang="en-US"/>
          </a:p>
        </p:txBody>
      </p:sp>
      <p:sp>
        <p:nvSpPr>
          <p:cNvPr id="62" name="TextBox 62"/>
          <p:cNvSpPr txBox="1"/>
          <p:nvPr/>
        </p:nvSpPr>
        <p:spPr>
          <a:xfrm>
            <a:off x="980404" y="1849869"/>
            <a:ext cx="15805080" cy="1429798"/>
          </a:xfrm>
          <a:prstGeom prst="rect">
            <a:avLst/>
          </a:prstGeom>
        </p:spPr>
        <p:txBody>
          <a:bodyPr lIns="0" tIns="0" rIns="0" bIns="0" rtlCol="0" anchor="t">
            <a:spAutoFit/>
          </a:bodyPr>
          <a:lstStyle/>
          <a:p>
            <a:pPr algn="l">
              <a:lnSpc>
                <a:spcPts val="11090"/>
              </a:lnSpc>
            </a:pPr>
            <a:r>
              <a:rPr lang="en-US" sz="10082" b="1">
                <a:solidFill>
                  <a:srgbClr val="322C23"/>
                </a:solidFill>
                <a:latin typeface="HK Grotesk Bold"/>
                <a:ea typeface="HK Grotesk Bold"/>
                <a:cs typeface="HK Grotesk Bold"/>
                <a:sym typeface="HK Grotesk Bold"/>
              </a:rPr>
              <a:t>How Do You See Value?</a:t>
            </a:r>
          </a:p>
        </p:txBody>
      </p:sp>
      <p:sp>
        <p:nvSpPr>
          <p:cNvPr id="63" name="TextBox 63"/>
          <p:cNvSpPr txBox="1"/>
          <p:nvPr/>
        </p:nvSpPr>
        <p:spPr>
          <a:xfrm>
            <a:off x="14322701" y="4190145"/>
            <a:ext cx="3603090" cy="643766"/>
          </a:xfrm>
          <a:prstGeom prst="rect">
            <a:avLst/>
          </a:prstGeom>
        </p:spPr>
        <p:txBody>
          <a:bodyPr wrap="square" lIns="0" tIns="0" rIns="0" bIns="0" rtlCol="0" anchor="t">
            <a:spAutoFit/>
          </a:bodyPr>
          <a:lstStyle/>
          <a:p>
            <a:pPr algn="l">
              <a:lnSpc>
                <a:spcPts val="4936"/>
              </a:lnSpc>
            </a:pPr>
            <a:r>
              <a:rPr lang="en-US" sz="4487" b="1">
                <a:solidFill>
                  <a:srgbClr val="50CAF4"/>
                </a:solidFill>
                <a:latin typeface="HK Grotesk Bold"/>
                <a:ea typeface="HK Grotesk Bold"/>
                <a:cs typeface="HK Grotesk Bold"/>
                <a:sym typeface="HK Grotesk Bold"/>
              </a:rPr>
              <a:t>Permanency</a:t>
            </a:r>
          </a:p>
        </p:txBody>
      </p:sp>
      <p:sp>
        <p:nvSpPr>
          <p:cNvPr id="64" name="TextBox 64"/>
          <p:cNvSpPr txBox="1"/>
          <p:nvPr/>
        </p:nvSpPr>
        <p:spPr>
          <a:xfrm>
            <a:off x="4012572" y="8064506"/>
            <a:ext cx="2025025" cy="498319"/>
          </a:xfrm>
          <a:prstGeom prst="rect">
            <a:avLst/>
          </a:prstGeom>
        </p:spPr>
        <p:txBody>
          <a:bodyPr lIns="0" tIns="0" rIns="0" bIns="0" rtlCol="0" anchor="t">
            <a:spAutoFit/>
          </a:bodyPr>
          <a:lstStyle/>
          <a:p>
            <a:pPr algn="l">
              <a:lnSpc>
                <a:spcPts val="3836"/>
              </a:lnSpc>
            </a:pPr>
            <a:r>
              <a:rPr lang="en-US" sz="3487" b="1">
                <a:solidFill>
                  <a:srgbClr val="50CAF4"/>
                </a:solidFill>
                <a:latin typeface="HK Grotesk Bold"/>
                <a:ea typeface="HK Grotesk Bold"/>
                <a:cs typeface="HK Grotesk Bold"/>
                <a:sym typeface="HK Grotesk Bold"/>
              </a:rPr>
              <a:t>5 Hours</a:t>
            </a:r>
          </a:p>
        </p:txBody>
      </p:sp>
      <p:sp>
        <p:nvSpPr>
          <p:cNvPr id="65" name="TextBox 65"/>
          <p:cNvSpPr txBox="1"/>
          <p:nvPr/>
        </p:nvSpPr>
        <p:spPr>
          <a:xfrm>
            <a:off x="10870108" y="8144999"/>
            <a:ext cx="2025025" cy="498319"/>
          </a:xfrm>
          <a:prstGeom prst="rect">
            <a:avLst/>
          </a:prstGeom>
        </p:spPr>
        <p:txBody>
          <a:bodyPr lIns="0" tIns="0" rIns="0" bIns="0" rtlCol="0" anchor="t">
            <a:spAutoFit/>
          </a:bodyPr>
          <a:lstStyle/>
          <a:p>
            <a:pPr algn="l">
              <a:lnSpc>
                <a:spcPts val="3836"/>
              </a:lnSpc>
            </a:pPr>
            <a:r>
              <a:rPr lang="en-US" sz="3487" b="1">
                <a:solidFill>
                  <a:srgbClr val="50CAF4"/>
                </a:solidFill>
                <a:latin typeface="HK Grotesk Bold"/>
                <a:ea typeface="HK Grotesk Bold"/>
                <a:cs typeface="HK Grotesk Bold"/>
                <a:sym typeface="HK Grotesk Bold"/>
              </a:rPr>
              <a:t>8 Hours</a:t>
            </a:r>
          </a:p>
        </p:txBody>
      </p:sp>
      <p:sp>
        <p:nvSpPr>
          <p:cNvPr id="66" name="TextBox 66"/>
          <p:cNvSpPr txBox="1"/>
          <p:nvPr/>
        </p:nvSpPr>
        <p:spPr>
          <a:xfrm>
            <a:off x="7620598" y="8144999"/>
            <a:ext cx="2025025" cy="498319"/>
          </a:xfrm>
          <a:prstGeom prst="rect">
            <a:avLst/>
          </a:prstGeom>
        </p:spPr>
        <p:txBody>
          <a:bodyPr lIns="0" tIns="0" rIns="0" bIns="0" rtlCol="0" anchor="t">
            <a:spAutoFit/>
          </a:bodyPr>
          <a:lstStyle/>
          <a:p>
            <a:pPr algn="l">
              <a:lnSpc>
                <a:spcPts val="3836"/>
              </a:lnSpc>
            </a:pPr>
            <a:r>
              <a:rPr lang="en-US" sz="3487" b="1">
                <a:solidFill>
                  <a:srgbClr val="50CAF4"/>
                </a:solidFill>
                <a:latin typeface="HK Grotesk Bold"/>
                <a:ea typeface="HK Grotesk Bold"/>
                <a:cs typeface="HK Grotesk Bold"/>
                <a:sym typeface="HK Grotesk Bold"/>
              </a:rPr>
              <a:t>1 Hour</a:t>
            </a:r>
          </a:p>
        </p:txBody>
      </p:sp>
      <p:sp>
        <p:nvSpPr>
          <p:cNvPr id="67" name="TextBox 67"/>
          <p:cNvSpPr txBox="1"/>
          <p:nvPr/>
        </p:nvSpPr>
        <p:spPr>
          <a:xfrm>
            <a:off x="6085892" y="6345459"/>
            <a:ext cx="2272995" cy="499560"/>
          </a:xfrm>
          <a:prstGeom prst="rect">
            <a:avLst/>
          </a:prstGeom>
        </p:spPr>
        <p:txBody>
          <a:bodyPr wrap="square" lIns="0" tIns="0" rIns="0" bIns="0" rtlCol="0" anchor="t">
            <a:spAutoFit/>
          </a:bodyPr>
          <a:lstStyle/>
          <a:p>
            <a:pPr algn="l">
              <a:lnSpc>
                <a:spcPts val="3836"/>
              </a:lnSpc>
            </a:pPr>
            <a:r>
              <a:rPr lang="en-US" sz="3487" b="1">
                <a:solidFill>
                  <a:srgbClr val="C4C4C4"/>
                </a:solidFill>
                <a:latin typeface="HK Grotesk Bold"/>
                <a:ea typeface="HK Grotesk Bold"/>
                <a:cs typeface="HK Grotesk Bold"/>
                <a:sym typeface="HK Grotesk Bold"/>
              </a:rPr>
              <a:t>2 Days</a:t>
            </a:r>
          </a:p>
        </p:txBody>
      </p:sp>
      <p:sp>
        <p:nvSpPr>
          <p:cNvPr id="68" name="TextBox 68"/>
          <p:cNvSpPr txBox="1"/>
          <p:nvPr/>
        </p:nvSpPr>
        <p:spPr>
          <a:xfrm>
            <a:off x="9426173" y="6442049"/>
            <a:ext cx="2272994" cy="499560"/>
          </a:xfrm>
          <a:prstGeom prst="rect">
            <a:avLst/>
          </a:prstGeom>
        </p:spPr>
        <p:txBody>
          <a:bodyPr wrap="square" lIns="0" tIns="0" rIns="0" bIns="0" rtlCol="0" anchor="t">
            <a:spAutoFit/>
          </a:bodyPr>
          <a:lstStyle/>
          <a:p>
            <a:pPr algn="l">
              <a:lnSpc>
                <a:spcPts val="3836"/>
              </a:lnSpc>
            </a:pPr>
            <a:r>
              <a:rPr lang="en-US" sz="3487" b="1">
                <a:solidFill>
                  <a:srgbClr val="C4C4C4"/>
                </a:solidFill>
                <a:latin typeface="HK Grotesk Bold"/>
                <a:ea typeface="HK Grotesk Bold"/>
                <a:cs typeface="HK Grotesk Bold"/>
                <a:sym typeface="HK Grotesk Bold"/>
              </a:rPr>
              <a:t>4 Days</a:t>
            </a:r>
          </a:p>
        </p:txBody>
      </p:sp>
      <p:sp>
        <p:nvSpPr>
          <p:cNvPr id="69" name="TextBox 69"/>
          <p:cNvSpPr txBox="1"/>
          <p:nvPr/>
        </p:nvSpPr>
        <p:spPr>
          <a:xfrm>
            <a:off x="13150936" y="6313262"/>
            <a:ext cx="1902728" cy="514418"/>
          </a:xfrm>
          <a:prstGeom prst="rect">
            <a:avLst/>
          </a:prstGeom>
        </p:spPr>
        <p:txBody>
          <a:bodyPr wrap="square" lIns="0" tIns="0" rIns="0" bIns="0" rtlCol="0" anchor="t">
            <a:spAutoFit/>
          </a:bodyPr>
          <a:lstStyle/>
          <a:p>
            <a:pPr algn="l">
              <a:lnSpc>
                <a:spcPts val="3836"/>
              </a:lnSpc>
            </a:pPr>
            <a:r>
              <a:rPr lang="en-US" sz="3487" b="1">
                <a:solidFill>
                  <a:srgbClr val="C4C4C4"/>
                </a:solidFill>
                <a:latin typeface="HK Grotesk Bold"/>
                <a:ea typeface="HK Grotesk Bold"/>
                <a:cs typeface="HK Grotesk Bold"/>
                <a:sym typeface="HK Grotesk Bold"/>
              </a:rPr>
              <a:t>6 Days</a:t>
            </a:r>
          </a:p>
        </p:txBody>
      </p:sp>
      <p:sp>
        <p:nvSpPr>
          <p:cNvPr id="70" name="TextBox 70"/>
          <p:cNvSpPr txBox="1"/>
          <p:nvPr/>
        </p:nvSpPr>
        <p:spPr>
          <a:xfrm>
            <a:off x="4670698" y="8762975"/>
            <a:ext cx="7218045" cy="628494"/>
          </a:xfrm>
          <a:prstGeom prst="rect">
            <a:avLst/>
          </a:prstGeom>
        </p:spPr>
        <p:txBody>
          <a:bodyPr lIns="0" tIns="0" rIns="0" bIns="0" rtlCol="0" anchor="t">
            <a:spAutoFit/>
          </a:bodyPr>
          <a:lstStyle/>
          <a:p>
            <a:pPr algn="l">
              <a:lnSpc>
                <a:spcPts val="4936"/>
              </a:lnSpc>
            </a:pPr>
            <a:r>
              <a:rPr lang="en-US" sz="4487" b="1">
                <a:solidFill>
                  <a:srgbClr val="50CAF4"/>
                </a:solidFill>
                <a:latin typeface="HK Grotesk Bold"/>
                <a:ea typeface="HK Grotesk Bold"/>
                <a:cs typeface="HK Grotesk Bold"/>
                <a:sym typeface="HK Grotesk Bold"/>
              </a:rPr>
              <a:t>REWORK = EXTRA TIME</a:t>
            </a:r>
          </a:p>
        </p:txBody>
      </p:sp>
      <p:sp>
        <p:nvSpPr>
          <p:cNvPr id="71" name="Freeform 40">
            <a:extLst>
              <a:ext uri="{FF2B5EF4-FFF2-40B4-BE49-F238E27FC236}">
                <a16:creationId xmlns:a16="http://schemas.microsoft.com/office/drawing/2014/main" id="{CF14C412-710F-B8C9-887B-F83739313038}"/>
              </a:ext>
            </a:extLst>
          </p:cNvPr>
          <p:cNvSpPr/>
          <p:nvPr/>
        </p:nvSpPr>
        <p:spPr>
          <a:xfrm rot="3000000">
            <a:off x="2790944" y="4407788"/>
            <a:ext cx="928459" cy="505380"/>
          </a:xfrm>
          <a:custGeom>
            <a:avLst/>
            <a:gdLst/>
            <a:ahLst/>
            <a:cxnLst/>
            <a:rect l="l" t="t" r="r" b="b"/>
            <a:pathLst>
              <a:path w="2795895" h="489282">
                <a:moveTo>
                  <a:pt x="0" y="0"/>
                </a:moveTo>
                <a:lnTo>
                  <a:pt x="2795896" y="0"/>
                </a:lnTo>
                <a:lnTo>
                  <a:pt x="2795896" y="489281"/>
                </a:lnTo>
                <a:lnTo>
                  <a:pt x="0" y="4892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6" name="Freeform 6"/>
          <p:cNvSpPr/>
          <p:nvPr/>
        </p:nvSpPr>
        <p:spPr>
          <a:xfrm>
            <a:off x="1240494" y="4320965"/>
            <a:ext cx="12485720" cy="5315141"/>
          </a:xfrm>
          <a:custGeom>
            <a:avLst/>
            <a:gdLst/>
            <a:ahLst/>
            <a:cxnLst/>
            <a:rect l="l" t="t" r="r" b="b"/>
            <a:pathLst>
              <a:path w="12485720" h="5315141">
                <a:moveTo>
                  <a:pt x="0" y="0"/>
                </a:moveTo>
                <a:lnTo>
                  <a:pt x="12485719" y="0"/>
                </a:lnTo>
                <a:lnTo>
                  <a:pt x="12485719" y="5315141"/>
                </a:lnTo>
                <a:lnTo>
                  <a:pt x="0" y="5315141"/>
                </a:lnTo>
                <a:lnTo>
                  <a:pt x="0" y="0"/>
                </a:lnTo>
                <a:close/>
              </a:path>
            </a:pathLst>
          </a:custGeom>
          <a:blipFill>
            <a:blip r:embed="rId4"/>
            <a:stretch>
              <a:fillRect r="-2907" b="-42693"/>
            </a:stretch>
          </a:blipFill>
        </p:spPr>
        <p:txBody>
          <a:bodyPr/>
          <a:lstStyle/>
          <a:p>
            <a:endParaRPr lang="en-US"/>
          </a:p>
        </p:txBody>
      </p:sp>
      <p:grpSp>
        <p:nvGrpSpPr>
          <p:cNvPr id="7" name="Group 7"/>
          <p:cNvGrpSpPr/>
          <p:nvPr/>
        </p:nvGrpSpPr>
        <p:grpSpPr>
          <a:xfrm>
            <a:off x="2733467" y="6664900"/>
            <a:ext cx="630522" cy="630522"/>
            <a:chOff x="0" y="0"/>
            <a:chExt cx="812800" cy="812800"/>
          </a:xfrm>
        </p:grpSpPr>
        <p:sp>
          <p:nvSpPr>
            <p:cNvPr id="8" name="Freeform 8"/>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9" name="TextBox 9"/>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10" name="Group 10"/>
          <p:cNvGrpSpPr/>
          <p:nvPr/>
        </p:nvGrpSpPr>
        <p:grpSpPr>
          <a:xfrm>
            <a:off x="3045506" y="7458755"/>
            <a:ext cx="630522" cy="630522"/>
            <a:chOff x="0" y="0"/>
            <a:chExt cx="812800" cy="812800"/>
          </a:xfrm>
        </p:grpSpPr>
        <p:sp>
          <p:nvSpPr>
            <p:cNvPr id="11" name="Freeform 11"/>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12" name="TextBox 12"/>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13" name="Group 13"/>
          <p:cNvGrpSpPr/>
          <p:nvPr/>
        </p:nvGrpSpPr>
        <p:grpSpPr>
          <a:xfrm>
            <a:off x="3362306" y="7778380"/>
            <a:ext cx="630522" cy="630522"/>
            <a:chOff x="0" y="0"/>
            <a:chExt cx="812800" cy="812800"/>
          </a:xfrm>
        </p:grpSpPr>
        <p:sp>
          <p:nvSpPr>
            <p:cNvPr id="14" name="Freeform 14"/>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15" name="TextBox 15"/>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16" name="Group 16"/>
          <p:cNvGrpSpPr/>
          <p:nvPr/>
        </p:nvGrpSpPr>
        <p:grpSpPr>
          <a:xfrm>
            <a:off x="4263714" y="7951637"/>
            <a:ext cx="630522" cy="630522"/>
            <a:chOff x="0" y="0"/>
            <a:chExt cx="812800" cy="812800"/>
          </a:xfrm>
        </p:grpSpPr>
        <p:sp>
          <p:nvSpPr>
            <p:cNvPr id="17" name="Freeform 17"/>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18" name="TextBox 18"/>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sp>
        <p:nvSpPr>
          <p:cNvPr id="19" name="Freeform 19"/>
          <p:cNvSpPr/>
          <p:nvPr/>
        </p:nvSpPr>
        <p:spPr>
          <a:xfrm>
            <a:off x="8115312" y="3471867"/>
            <a:ext cx="2821346" cy="2821346"/>
          </a:xfrm>
          <a:custGeom>
            <a:avLst/>
            <a:gdLst/>
            <a:ahLst/>
            <a:cxnLst/>
            <a:rect l="l" t="t" r="r" b="b"/>
            <a:pathLst>
              <a:path w="2821346" h="2821346">
                <a:moveTo>
                  <a:pt x="0" y="0"/>
                </a:moveTo>
                <a:lnTo>
                  <a:pt x="2821346" y="0"/>
                </a:lnTo>
                <a:lnTo>
                  <a:pt x="2821346" y="2821346"/>
                </a:lnTo>
                <a:lnTo>
                  <a:pt x="0" y="28213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TextBox 20"/>
          <p:cNvSpPr txBox="1"/>
          <p:nvPr/>
        </p:nvSpPr>
        <p:spPr>
          <a:xfrm>
            <a:off x="1028700" y="717119"/>
            <a:ext cx="7385384" cy="589905"/>
          </a:xfrm>
          <a:prstGeom prst="rect">
            <a:avLst/>
          </a:prstGeom>
        </p:spPr>
        <p:txBody>
          <a:bodyPr wrap="square" lIns="0" tIns="0" rIns="0" bIns="0" rtlCol="0" anchor="t">
            <a:spAutoFit/>
          </a:bodyPr>
          <a:lstStyle/>
          <a:p>
            <a:pPr algn="ctr">
              <a:lnSpc>
                <a:spcPts val="4613"/>
              </a:lnSpc>
            </a:pPr>
            <a:r>
              <a:rPr lang="en-US" sz="4150" b="1" spc="729">
                <a:solidFill>
                  <a:srgbClr val="50CAF4"/>
                </a:solidFill>
                <a:latin typeface="Open Sans Bold"/>
                <a:ea typeface="Open Sans Bold"/>
                <a:cs typeface="Open Sans Bold"/>
                <a:sym typeface="Open Sans Bold"/>
              </a:rPr>
              <a:t>SEEING THE VALUE</a:t>
            </a:r>
            <a:endParaRPr lang="en-US" sz="4193" b="1" spc="729" dirty="0">
              <a:solidFill>
                <a:srgbClr val="50CAF4"/>
              </a:solidFill>
              <a:latin typeface="Open Sans Bold"/>
              <a:ea typeface="Open Sans Bold"/>
              <a:cs typeface="Open Sans Bold"/>
              <a:sym typeface="Open Sans Bold"/>
            </a:endParaRPr>
          </a:p>
        </p:txBody>
      </p:sp>
      <p:sp>
        <p:nvSpPr>
          <p:cNvPr id="21" name="TextBox 21"/>
          <p:cNvSpPr txBox="1"/>
          <p:nvPr/>
        </p:nvSpPr>
        <p:spPr>
          <a:xfrm>
            <a:off x="1028700" y="1484967"/>
            <a:ext cx="15805080" cy="2826798"/>
          </a:xfrm>
          <a:prstGeom prst="rect">
            <a:avLst/>
          </a:prstGeom>
        </p:spPr>
        <p:txBody>
          <a:bodyPr lIns="0" tIns="0" rIns="0" bIns="0" rtlCol="0" anchor="t">
            <a:spAutoFit/>
          </a:bodyPr>
          <a:lstStyle/>
          <a:p>
            <a:pPr algn="l">
              <a:lnSpc>
                <a:spcPts val="11090"/>
              </a:lnSpc>
            </a:pPr>
            <a:r>
              <a:rPr lang="en-US" sz="10082" b="1">
                <a:solidFill>
                  <a:srgbClr val="322C23"/>
                </a:solidFill>
                <a:latin typeface="HK Grotesk Bold"/>
                <a:ea typeface="HK Grotesk Bold"/>
                <a:cs typeface="HK Grotesk Bold"/>
                <a:sym typeface="HK Grotesk Bold"/>
              </a:rPr>
              <a:t>We Studied Where the Time Goes</a:t>
            </a:r>
          </a:p>
        </p:txBody>
      </p:sp>
      <p:grpSp>
        <p:nvGrpSpPr>
          <p:cNvPr id="22" name="Group 16">
            <a:extLst>
              <a:ext uri="{FF2B5EF4-FFF2-40B4-BE49-F238E27FC236}">
                <a16:creationId xmlns:a16="http://schemas.microsoft.com/office/drawing/2014/main" id="{C2568A1C-512E-8D74-E7B7-807CE04287B0}"/>
              </a:ext>
            </a:extLst>
          </p:cNvPr>
          <p:cNvGrpSpPr/>
          <p:nvPr/>
        </p:nvGrpSpPr>
        <p:grpSpPr>
          <a:xfrm>
            <a:off x="4408601" y="8089135"/>
            <a:ext cx="630522" cy="637911"/>
            <a:chOff x="0" y="-9525"/>
            <a:chExt cx="812800" cy="822325"/>
          </a:xfrm>
        </p:grpSpPr>
        <p:sp>
          <p:nvSpPr>
            <p:cNvPr id="23" name="Freeform 17">
              <a:extLst>
                <a:ext uri="{FF2B5EF4-FFF2-40B4-BE49-F238E27FC236}">
                  <a16:creationId xmlns:a16="http://schemas.microsoft.com/office/drawing/2014/main" id="{0FABDCD3-767C-1332-0CA9-EC4735EC6745}"/>
                </a:ext>
              </a:extLst>
            </p:cNvPr>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24" name="TextBox 18">
              <a:extLst>
                <a:ext uri="{FF2B5EF4-FFF2-40B4-BE49-F238E27FC236}">
                  <a16:creationId xmlns:a16="http://schemas.microsoft.com/office/drawing/2014/main" id="{8B0B62E0-D9B5-EE28-EAE7-F47909AFAFFA}"/>
                </a:ext>
              </a:extLst>
            </p:cNvPr>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25" name="Group 16">
            <a:extLst>
              <a:ext uri="{FF2B5EF4-FFF2-40B4-BE49-F238E27FC236}">
                <a16:creationId xmlns:a16="http://schemas.microsoft.com/office/drawing/2014/main" id="{B7984F21-3FD5-7BB3-053F-DA57159D3A03}"/>
              </a:ext>
            </a:extLst>
          </p:cNvPr>
          <p:cNvGrpSpPr/>
          <p:nvPr/>
        </p:nvGrpSpPr>
        <p:grpSpPr>
          <a:xfrm>
            <a:off x="4891558" y="8250121"/>
            <a:ext cx="630522" cy="637911"/>
            <a:chOff x="0" y="-9525"/>
            <a:chExt cx="812800" cy="822325"/>
          </a:xfrm>
        </p:grpSpPr>
        <p:sp>
          <p:nvSpPr>
            <p:cNvPr id="26" name="Freeform 17">
              <a:extLst>
                <a:ext uri="{FF2B5EF4-FFF2-40B4-BE49-F238E27FC236}">
                  <a16:creationId xmlns:a16="http://schemas.microsoft.com/office/drawing/2014/main" id="{91E89C43-1E33-2DC9-68F9-AEE89D5EA087}"/>
                </a:ext>
              </a:extLst>
            </p:cNvPr>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27" name="TextBox 18">
              <a:extLst>
                <a:ext uri="{FF2B5EF4-FFF2-40B4-BE49-F238E27FC236}">
                  <a16:creationId xmlns:a16="http://schemas.microsoft.com/office/drawing/2014/main" id="{9096257B-7ABD-8431-C088-E2E1B608B8A4}"/>
                </a:ext>
              </a:extLst>
            </p:cNvPr>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28" name="Group 16">
            <a:extLst>
              <a:ext uri="{FF2B5EF4-FFF2-40B4-BE49-F238E27FC236}">
                <a16:creationId xmlns:a16="http://schemas.microsoft.com/office/drawing/2014/main" id="{FF4875CA-77A8-94EA-2263-2794FE0ECB7A}"/>
              </a:ext>
            </a:extLst>
          </p:cNvPr>
          <p:cNvGrpSpPr/>
          <p:nvPr/>
        </p:nvGrpSpPr>
        <p:grpSpPr>
          <a:xfrm>
            <a:off x="6533615" y="8411107"/>
            <a:ext cx="630522" cy="637911"/>
            <a:chOff x="0" y="-9525"/>
            <a:chExt cx="812800" cy="822325"/>
          </a:xfrm>
        </p:grpSpPr>
        <p:sp>
          <p:nvSpPr>
            <p:cNvPr id="29" name="Freeform 17">
              <a:extLst>
                <a:ext uri="{FF2B5EF4-FFF2-40B4-BE49-F238E27FC236}">
                  <a16:creationId xmlns:a16="http://schemas.microsoft.com/office/drawing/2014/main" id="{43EF6ACF-68F9-64B4-6900-718EA5283830}"/>
                </a:ext>
              </a:extLst>
            </p:cNvPr>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30" name="TextBox 18">
              <a:extLst>
                <a:ext uri="{FF2B5EF4-FFF2-40B4-BE49-F238E27FC236}">
                  <a16:creationId xmlns:a16="http://schemas.microsoft.com/office/drawing/2014/main" id="{F4B35D7E-E80C-0BAA-D684-0BF3A32B9BAE}"/>
                </a:ext>
              </a:extLst>
            </p:cNvPr>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grpSp>
        <p:nvGrpSpPr>
          <p:cNvPr id="31" name="Group 16">
            <a:extLst>
              <a:ext uri="{FF2B5EF4-FFF2-40B4-BE49-F238E27FC236}">
                <a16:creationId xmlns:a16="http://schemas.microsoft.com/office/drawing/2014/main" id="{C8F3CB34-4279-30CF-239C-C9CA2EEFD7D1}"/>
              </a:ext>
            </a:extLst>
          </p:cNvPr>
          <p:cNvGrpSpPr/>
          <p:nvPr/>
        </p:nvGrpSpPr>
        <p:grpSpPr>
          <a:xfrm>
            <a:off x="5519404" y="8266219"/>
            <a:ext cx="630522" cy="637911"/>
            <a:chOff x="0" y="-9525"/>
            <a:chExt cx="812800" cy="822325"/>
          </a:xfrm>
        </p:grpSpPr>
        <p:sp>
          <p:nvSpPr>
            <p:cNvPr id="32" name="Freeform 17">
              <a:extLst>
                <a:ext uri="{FF2B5EF4-FFF2-40B4-BE49-F238E27FC236}">
                  <a16:creationId xmlns:a16="http://schemas.microsoft.com/office/drawing/2014/main" id="{E0CFAF89-A8FA-B804-D1EE-CF9B7A13BCF7}"/>
                </a:ext>
              </a:extLst>
            </p:cNvPr>
            <p:cNvSpPr/>
            <p:nvPr/>
          </p:nvSpPr>
          <p:spPr>
            <a:xfrm>
              <a:off x="0" y="0"/>
              <a:ext cx="812800" cy="812800"/>
            </a:xfrm>
            <a:custGeom>
              <a:avLst/>
              <a:gdLst/>
              <a:ahLst/>
              <a:cxnLst/>
              <a:rect l="l" t="t" r="r" b="b"/>
              <a:pathLst>
                <a:path w="812800" h="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322C23"/>
            </a:solidFill>
          </p:spPr>
          <p:txBody>
            <a:bodyPr/>
            <a:lstStyle/>
            <a:p>
              <a:endParaRPr lang="en-US"/>
            </a:p>
          </p:txBody>
        </p:sp>
        <p:sp>
          <p:nvSpPr>
            <p:cNvPr id="33" name="TextBox 18">
              <a:extLst>
                <a:ext uri="{FF2B5EF4-FFF2-40B4-BE49-F238E27FC236}">
                  <a16:creationId xmlns:a16="http://schemas.microsoft.com/office/drawing/2014/main" id="{EB0F46BB-20CD-7200-E103-2BD32B51BF3F}"/>
                </a:ext>
              </a:extLst>
            </p:cNvPr>
            <p:cNvSpPr txBox="1"/>
            <p:nvPr/>
          </p:nvSpPr>
          <p:spPr>
            <a:xfrm>
              <a:off x="203200" y="-9525"/>
              <a:ext cx="406400" cy="720725"/>
            </a:xfrm>
            <a:prstGeom prst="rect">
              <a:avLst/>
            </a:prstGeom>
          </p:spPr>
          <p:txBody>
            <a:bodyPr lIns="50800" tIns="50800" rIns="50800" bIns="50800" rtlCol="0" anchor="ctr"/>
            <a:lstStyle/>
            <a:p>
              <a:pPr algn="ctr">
                <a:lnSpc>
                  <a:spcPts val="2174"/>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aphicFrame>
        <p:nvGraphicFramePr>
          <p:cNvPr id="6" name="Object 6"/>
          <p:cNvGraphicFramePr/>
          <p:nvPr/>
        </p:nvGraphicFramePr>
        <p:xfrm>
          <a:off x="7134012" y="1770717"/>
          <a:ext cx="9015412" cy="6915150"/>
        </p:xfrm>
        <a:graphic>
          <a:graphicData uri="http://schemas.openxmlformats.org/presentationml/2006/ole">
            <mc:AlternateContent xmlns:mc="http://schemas.openxmlformats.org/markup-compatibility/2006">
              <mc:Choice xmlns:v="urn:schemas-microsoft-com:vml" Requires="v">
                <p:oleObj name="Worksheet" r:id="rId4" imgW="10820400" imgH="8712200" progId="Excel.Sheet.12">
                  <p:embed/>
                </p:oleObj>
              </mc:Choice>
              <mc:Fallback>
                <p:oleObj name="Worksheet" r:id="rId4" imgW="10820400" imgH="8712200" progId="Excel.Sheet.12">
                  <p:embed/>
                  <p:pic>
                    <p:nvPicPr>
                      <p:cNvPr id="6" name="Object 6"/>
                      <p:cNvPicPr/>
                      <p:nvPr/>
                    </p:nvPicPr>
                    <p:blipFill>
                      <a:blip r:embed="rId5"/>
                      <a:stretch>
                        <a:fillRect/>
                      </a:stretch>
                    </p:blipFill>
                    <p:spPr>
                      <a:xfrm>
                        <a:off x="7134012" y="1770717"/>
                        <a:ext cx="9015412" cy="6915150"/>
                      </a:xfrm>
                      <a:prstGeom prst="rect">
                        <a:avLst/>
                      </a:prstGeom>
                    </p:spPr>
                  </p:pic>
                </p:oleObj>
              </mc:Fallback>
            </mc:AlternateContent>
          </a:graphicData>
        </a:graphic>
      </p:graphicFrame>
      <p:grpSp>
        <p:nvGrpSpPr>
          <p:cNvPr id="7" name="Group 7"/>
          <p:cNvGrpSpPr/>
          <p:nvPr/>
        </p:nvGrpSpPr>
        <p:grpSpPr>
          <a:xfrm>
            <a:off x="1028700" y="6321228"/>
            <a:ext cx="5595756" cy="3017519"/>
            <a:chOff x="0" y="0"/>
            <a:chExt cx="2046737" cy="1103706"/>
          </a:xfrm>
        </p:grpSpPr>
        <p:sp>
          <p:nvSpPr>
            <p:cNvPr id="8" name="Freeform 8"/>
            <p:cNvSpPr/>
            <p:nvPr/>
          </p:nvSpPr>
          <p:spPr>
            <a:xfrm>
              <a:off x="0" y="0"/>
              <a:ext cx="2046737" cy="1103705"/>
            </a:xfrm>
            <a:custGeom>
              <a:avLst/>
              <a:gdLst/>
              <a:ahLst/>
              <a:cxnLst/>
              <a:rect l="l" t="t" r="r" b="b"/>
              <a:pathLst>
                <a:path w="2046737" h="1103705">
                  <a:moveTo>
                    <a:pt x="0" y="0"/>
                  </a:moveTo>
                  <a:lnTo>
                    <a:pt x="2046737" y="0"/>
                  </a:lnTo>
                  <a:lnTo>
                    <a:pt x="2046737" y="1103705"/>
                  </a:lnTo>
                  <a:lnTo>
                    <a:pt x="0" y="1103705"/>
                  </a:lnTo>
                  <a:close/>
                </a:path>
              </a:pathLst>
            </a:custGeom>
            <a:solidFill>
              <a:srgbClr val="F2F3F5"/>
            </a:solidFill>
          </p:spPr>
          <p:txBody>
            <a:bodyPr/>
            <a:lstStyle/>
            <a:p>
              <a:endParaRPr lang="en-US"/>
            </a:p>
          </p:txBody>
        </p:sp>
        <p:sp>
          <p:nvSpPr>
            <p:cNvPr id="9" name="TextBox 9"/>
            <p:cNvSpPr txBox="1"/>
            <p:nvPr/>
          </p:nvSpPr>
          <p:spPr>
            <a:xfrm>
              <a:off x="0" y="-9525"/>
              <a:ext cx="2046737" cy="1113231"/>
            </a:xfrm>
            <a:prstGeom prst="rect">
              <a:avLst/>
            </a:prstGeom>
          </p:spPr>
          <p:txBody>
            <a:bodyPr lIns="50800" tIns="50800" rIns="50800" bIns="50800" rtlCol="0" anchor="ctr"/>
            <a:lstStyle/>
            <a:p>
              <a:pPr algn="ctr">
                <a:lnSpc>
                  <a:spcPts val="2174"/>
                </a:lnSpc>
              </a:pPr>
              <a:endParaRPr/>
            </a:p>
          </p:txBody>
        </p:sp>
      </p:grpSp>
      <p:sp>
        <p:nvSpPr>
          <p:cNvPr id="10" name="Freeform 10"/>
          <p:cNvSpPr/>
          <p:nvPr/>
        </p:nvSpPr>
        <p:spPr>
          <a:xfrm>
            <a:off x="5342001" y="6937692"/>
            <a:ext cx="841585" cy="732179"/>
          </a:xfrm>
          <a:custGeom>
            <a:avLst/>
            <a:gdLst/>
            <a:ahLst/>
            <a:cxnLst/>
            <a:rect l="l" t="t" r="r" b="b"/>
            <a:pathLst>
              <a:path w="841585" h="732179">
                <a:moveTo>
                  <a:pt x="0" y="0"/>
                </a:moveTo>
                <a:lnTo>
                  <a:pt x="841586" y="0"/>
                </a:lnTo>
                <a:lnTo>
                  <a:pt x="841586" y="732180"/>
                </a:lnTo>
                <a:lnTo>
                  <a:pt x="0" y="7321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1080973" y="757224"/>
            <a:ext cx="5384384" cy="581052"/>
          </a:xfrm>
          <a:prstGeom prst="rect">
            <a:avLst/>
          </a:prstGeom>
        </p:spPr>
        <p:txBody>
          <a:bodyPr lIns="0" tIns="0" rIns="0" bIns="0" rtlCol="0" anchor="t">
            <a:spAutoFit/>
          </a:bodyPr>
          <a:lstStyle/>
          <a:p>
            <a:pPr algn="ctr">
              <a:lnSpc>
                <a:spcPts val="4613"/>
              </a:lnSpc>
            </a:pPr>
            <a:r>
              <a:rPr lang="en-US" sz="4193" b="1" spc="729">
                <a:solidFill>
                  <a:srgbClr val="50CAF4"/>
                </a:solidFill>
                <a:latin typeface="Open Sans Bold"/>
                <a:ea typeface="Open Sans Bold"/>
                <a:cs typeface="Open Sans Bold"/>
                <a:sym typeface="Open Sans Bold"/>
              </a:rPr>
              <a:t>REALTIME DATA</a:t>
            </a:r>
          </a:p>
        </p:txBody>
      </p:sp>
      <p:sp>
        <p:nvSpPr>
          <p:cNvPr id="12" name="TextBox 12"/>
          <p:cNvSpPr txBox="1"/>
          <p:nvPr/>
        </p:nvSpPr>
        <p:spPr>
          <a:xfrm>
            <a:off x="1028700" y="1704832"/>
            <a:ext cx="6592058" cy="4223798"/>
          </a:xfrm>
          <a:prstGeom prst="rect">
            <a:avLst/>
          </a:prstGeom>
        </p:spPr>
        <p:txBody>
          <a:bodyPr lIns="0" tIns="0" rIns="0" bIns="0" rtlCol="0" anchor="t">
            <a:spAutoFit/>
          </a:bodyPr>
          <a:lstStyle/>
          <a:p>
            <a:pPr algn="l">
              <a:lnSpc>
                <a:spcPts val="11090"/>
              </a:lnSpc>
            </a:pPr>
            <a:r>
              <a:rPr lang="en-US" sz="10082" b="1" dirty="0">
                <a:solidFill>
                  <a:srgbClr val="322C23"/>
                </a:solidFill>
                <a:latin typeface="HK Grotesk Bold"/>
                <a:ea typeface="HK Grotesk Bold"/>
                <a:cs typeface="HK Grotesk Bold"/>
                <a:sym typeface="HK Grotesk Bold"/>
              </a:rPr>
              <a:t>Manage the Value Stream</a:t>
            </a:r>
          </a:p>
        </p:txBody>
      </p:sp>
      <p:sp>
        <p:nvSpPr>
          <p:cNvPr id="13" name="TextBox 13"/>
          <p:cNvSpPr txBox="1"/>
          <p:nvPr/>
        </p:nvSpPr>
        <p:spPr>
          <a:xfrm>
            <a:off x="1080973" y="6550638"/>
            <a:ext cx="4532610" cy="2914937"/>
          </a:xfrm>
          <a:prstGeom prst="rect">
            <a:avLst/>
          </a:prstGeom>
        </p:spPr>
        <p:txBody>
          <a:bodyPr lIns="0" tIns="0" rIns="0" bIns="0" rtlCol="0" anchor="t">
            <a:spAutoFit/>
          </a:bodyPr>
          <a:lstStyle/>
          <a:p>
            <a:pPr algn="l">
              <a:lnSpc>
                <a:spcPts val="5799"/>
              </a:lnSpc>
            </a:pPr>
            <a:r>
              <a:rPr lang="en-US" sz="5272" b="1">
                <a:solidFill>
                  <a:srgbClr val="50CAF4"/>
                </a:solidFill>
                <a:latin typeface="HK Grotesk Bold"/>
                <a:ea typeface="HK Grotesk Bold"/>
                <a:cs typeface="HK Grotesk Bold"/>
                <a:sym typeface="HK Grotesk Bold"/>
              </a:rPr>
              <a:t>Obvious</a:t>
            </a:r>
            <a:r>
              <a:rPr lang="en-US" sz="5272" b="1">
                <a:solidFill>
                  <a:srgbClr val="1B2A3F"/>
                </a:solidFill>
                <a:latin typeface="HK Grotesk Bold"/>
                <a:ea typeface="HK Grotesk Bold"/>
                <a:cs typeface="HK Grotesk Bold"/>
                <a:sym typeface="HK Grotesk Bold"/>
              </a:rPr>
              <a:t> and </a:t>
            </a:r>
            <a:r>
              <a:rPr lang="en-US" sz="5272" b="1">
                <a:solidFill>
                  <a:srgbClr val="50CAF4"/>
                </a:solidFill>
                <a:latin typeface="HK Grotesk Bold"/>
                <a:ea typeface="HK Grotesk Bold"/>
                <a:cs typeface="HK Grotesk Bold"/>
                <a:sym typeface="HK Grotesk Bold"/>
              </a:rPr>
              <a:t>Easy</a:t>
            </a:r>
            <a:r>
              <a:rPr lang="en-US" sz="5272" b="1">
                <a:solidFill>
                  <a:srgbClr val="1B2A3F"/>
                </a:solidFill>
                <a:latin typeface="HK Grotesk Bold"/>
                <a:ea typeface="HK Grotesk Bold"/>
                <a:cs typeface="HK Grotesk Bold"/>
                <a:sym typeface="HK Grotesk Bold"/>
              </a:rPr>
              <a:t> to Take the Next Steps</a:t>
            </a:r>
          </a:p>
          <a:p>
            <a:pPr algn="l">
              <a:lnSpc>
                <a:spcPts val="5799"/>
              </a:lnSpc>
            </a:pPr>
            <a:endParaRPr lang="en-US" sz="5272" b="1">
              <a:solidFill>
                <a:srgbClr val="1B2A3F"/>
              </a:solidFill>
              <a:latin typeface="HK Grotesk Bold"/>
              <a:ea typeface="HK Grotesk Bold"/>
              <a:cs typeface="HK Grotesk Bold"/>
              <a:sym typeface="HK Grotesk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743440"/>
            <a:ext cx="5206949" cy="4676516"/>
            <a:chOff x="0" y="0"/>
            <a:chExt cx="1555080" cy="1396664"/>
          </a:xfrm>
        </p:grpSpPr>
        <p:sp>
          <p:nvSpPr>
            <p:cNvPr id="3" name="Freeform 3"/>
            <p:cNvSpPr/>
            <p:nvPr/>
          </p:nvSpPr>
          <p:spPr>
            <a:xfrm>
              <a:off x="0" y="0"/>
              <a:ext cx="1555080" cy="1396664"/>
            </a:xfrm>
            <a:custGeom>
              <a:avLst/>
              <a:gdLst/>
              <a:ahLst/>
              <a:cxnLst/>
              <a:rect l="l" t="t" r="r" b="b"/>
              <a:pathLst>
                <a:path w="1555080" h="1396664">
                  <a:moveTo>
                    <a:pt x="0" y="0"/>
                  </a:moveTo>
                  <a:lnTo>
                    <a:pt x="1555080" y="0"/>
                  </a:lnTo>
                  <a:lnTo>
                    <a:pt x="1555080" y="1396664"/>
                  </a:lnTo>
                  <a:lnTo>
                    <a:pt x="0" y="1396664"/>
                  </a:lnTo>
                  <a:close/>
                </a:path>
              </a:pathLst>
            </a:custGeom>
            <a:solidFill>
              <a:srgbClr val="344C71"/>
            </a:solidFill>
          </p:spPr>
          <p:txBody>
            <a:bodyPr/>
            <a:lstStyle/>
            <a:p>
              <a:endParaRPr lang="en-US"/>
            </a:p>
          </p:txBody>
        </p:sp>
        <p:sp>
          <p:nvSpPr>
            <p:cNvPr id="4" name="TextBox 4"/>
            <p:cNvSpPr txBox="1"/>
            <p:nvPr/>
          </p:nvSpPr>
          <p:spPr>
            <a:xfrm>
              <a:off x="0" y="-9525"/>
              <a:ext cx="1555080" cy="1406189"/>
            </a:xfrm>
            <a:prstGeom prst="rect">
              <a:avLst/>
            </a:prstGeom>
          </p:spPr>
          <p:txBody>
            <a:bodyPr lIns="50800" tIns="50800" rIns="50800" bIns="50800" rtlCol="0" anchor="ctr"/>
            <a:lstStyle/>
            <a:p>
              <a:pPr algn="ctr">
                <a:lnSpc>
                  <a:spcPts val="2174"/>
                </a:lnSpc>
              </a:pPr>
              <a:endParaRPr/>
            </a:p>
          </p:txBody>
        </p:sp>
      </p:grpSp>
      <p:grpSp>
        <p:nvGrpSpPr>
          <p:cNvPr id="5" name="Group 5"/>
          <p:cNvGrpSpPr/>
          <p:nvPr/>
        </p:nvGrpSpPr>
        <p:grpSpPr>
          <a:xfrm>
            <a:off x="6540525" y="3743440"/>
            <a:ext cx="5206949" cy="4676516"/>
            <a:chOff x="0" y="0"/>
            <a:chExt cx="1555080" cy="1396664"/>
          </a:xfrm>
        </p:grpSpPr>
        <p:sp>
          <p:nvSpPr>
            <p:cNvPr id="6" name="Freeform 6"/>
            <p:cNvSpPr/>
            <p:nvPr/>
          </p:nvSpPr>
          <p:spPr>
            <a:xfrm>
              <a:off x="0" y="0"/>
              <a:ext cx="1555080" cy="1396664"/>
            </a:xfrm>
            <a:custGeom>
              <a:avLst/>
              <a:gdLst/>
              <a:ahLst/>
              <a:cxnLst/>
              <a:rect l="l" t="t" r="r" b="b"/>
              <a:pathLst>
                <a:path w="1555080" h="1396664">
                  <a:moveTo>
                    <a:pt x="0" y="0"/>
                  </a:moveTo>
                  <a:lnTo>
                    <a:pt x="1555080" y="0"/>
                  </a:lnTo>
                  <a:lnTo>
                    <a:pt x="1555080" y="1396664"/>
                  </a:lnTo>
                  <a:lnTo>
                    <a:pt x="0" y="1396664"/>
                  </a:lnTo>
                  <a:close/>
                </a:path>
              </a:pathLst>
            </a:custGeom>
            <a:solidFill>
              <a:srgbClr val="344C71"/>
            </a:solidFill>
          </p:spPr>
          <p:txBody>
            <a:bodyPr/>
            <a:lstStyle/>
            <a:p>
              <a:endParaRPr lang="en-US"/>
            </a:p>
          </p:txBody>
        </p:sp>
        <p:sp>
          <p:nvSpPr>
            <p:cNvPr id="7" name="TextBox 7"/>
            <p:cNvSpPr txBox="1"/>
            <p:nvPr/>
          </p:nvSpPr>
          <p:spPr>
            <a:xfrm>
              <a:off x="0" y="-9525"/>
              <a:ext cx="1555080" cy="1406189"/>
            </a:xfrm>
            <a:prstGeom prst="rect">
              <a:avLst/>
            </a:prstGeom>
          </p:spPr>
          <p:txBody>
            <a:bodyPr lIns="50800" tIns="50800" rIns="50800" bIns="50800" rtlCol="0" anchor="ctr"/>
            <a:lstStyle/>
            <a:p>
              <a:pPr algn="ctr">
                <a:lnSpc>
                  <a:spcPts val="2174"/>
                </a:lnSpc>
              </a:pPr>
              <a:endParaRPr/>
            </a:p>
          </p:txBody>
        </p:sp>
      </p:grpSp>
      <p:grpSp>
        <p:nvGrpSpPr>
          <p:cNvPr id="8" name="Group 8"/>
          <p:cNvGrpSpPr/>
          <p:nvPr/>
        </p:nvGrpSpPr>
        <p:grpSpPr>
          <a:xfrm>
            <a:off x="16784273" y="226547"/>
            <a:ext cx="1269477" cy="958363"/>
            <a:chOff x="0" y="0"/>
            <a:chExt cx="4619376" cy="3487293"/>
          </a:xfrm>
        </p:grpSpPr>
        <p:sp>
          <p:nvSpPr>
            <p:cNvPr id="9" name="Freeform 9"/>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pSp>
        <p:nvGrpSpPr>
          <p:cNvPr id="10" name="Group 10"/>
          <p:cNvGrpSpPr/>
          <p:nvPr/>
        </p:nvGrpSpPr>
        <p:grpSpPr>
          <a:xfrm>
            <a:off x="12052351" y="3743440"/>
            <a:ext cx="5206949" cy="4676516"/>
            <a:chOff x="0" y="0"/>
            <a:chExt cx="1555080" cy="1396664"/>
          </a:xfrm>
        </p:grpSpPr>
        <p:sp>
          <p:nvSpPr>
            <p:cNvPr id="11" name="Freeform 11"/>
            <p:cNvSpPr/>
            <p:nvPr/>
          </p:nvSpPr>
          <p:spPr>
            <a:xfrm>
              <a:off x="0" y="0"/>
              <a:ext cx="1555080" cy="1396664"/>
            </a:xfrm>
            <a:custGeom>
              <a:avLst/>
              <a:gdLst/>
              <a:ahLst/>
              <a:cxnLst/>
              <a:rect l="l" t="t" r="r" b="b"/>
              <a:pathLst>
                <a:path w="1555080" h="1396664">
                  <a:moveTo>
                    <a:pt x="0" y="0"/>
                  </a:moveTo>
                  <a:lnTo>
                    <a:pt x="1555080" y="0"/>
                  </a:lnTo>
                  <a:lnTo>
                    <a:pt x="1555080" y="1396664"/>
                  </a:lnTo>
                  <a:lnTo>
                    <a:pt x="0" y="1396664"/>
                  </a:lnTo>
                  <a:close/>
                </a:path>
              </a:pathLst>
            </a:custGeom>
            <a:solidFill>
              <a:srgbClr val="344C71"/>
            </a:solidFill>
          </p:spPr>
          <p:txBody>
            <a:bodyPr/>
            <a:lstStyle/>
            <a:p>
              <a:endParaRPr lang="en-US"/>
            </a:p>
          </p:txBody>
        </p:sp>
        <p:sp>
          <p:nvSpPr>
            <p:cNvPr id="12" name="TextBox 12"/>
            <p:cNvSpPr txBox="1"/>
            <p:nvPr/>
          </p:nvSpPr>
          <p:spPr>
            <a:xfrm>
              <a:off x="0" y="-9525"/>
              <a:ext cx="1555080" cy="1406189"/>
            </a:xfrm>
            <a:prstGeom prst="rect">
              <a:avLst/>
            </a:prstGeom>
          </p:spPr>
          <p:txBody>
            <a:bodyPr lIns="50800" tIns="50800" rIns="50800" bIns="50800" rtlCol="0" anchor="ctr"/>
            <a:lstStyle/>
            <a:p>
              <a:pPr algn="ctr">
                <a:lnSpc>
                  <a:spcPts val="2174"/>
                </a:lnSpc>
              </a:pPr>
              <a:endParaRPr/>
            </a:p>
          </p:txBody>
        </p:sp>
      </p:grpSp>
      <p:sp>
        <p:nvSpPr>
          <p:cNvPr id="13" name="Freeform 13"/>
          <p:cNvSpPr/>
          <p:nvPr/>
        </p:nvSpPr>
        <p:spPr>
          <a:xfrm>
            <a:off x="2980410" y="3846489"/>
            <a:ext cx="1303528" cy="1297011"/>
          </a:xfrm>
          <a:custGeom>
            <a:avLst/>
            <a:gdLst/>
            <a:ahLst/>
            <a:cxnLst/>
            <a:rect l="l" t="t" r="r" b="b"/>
            <a:pathLst>
              <a:path w="1303528" h="1297011">
                <a:moveTo>
                  <a:pt x="0" y="0"/>
                </a:moveTo>
                <a:lnTo>
                  <a:pt x="1303529" y="0"/>
                </a:lnTo>
                <a:lnTo>
                  <a:pt x="1303529" y="1297011"/>
                </a:lnTo>
                <a:lnTo>
                  <a:pt x="0" y="12970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14075323" y="4150840"/>
            <a:ext cx="1161006" cy="992660"/>
          </a:xfrm>
          <a:custGeom>
            <a:avLst/>
            <a:gdLst/>
            <a:ahLst/>
            <a:cxnLst/>
            <a:rect l="l" t="t" r="r" b="b"/>
            <a:pathLst>
              <a:path w="1161006" h="992660">
                <a:moveTo>
                  <a:pt x="0" y="0"/>
                </a:moveTo>
                <a:lnTo>
                  <a:pt x="1161005" y="0"/>
                </a:lnTo>
                <a:lnTo>
                  <a:pt x="1161005" y="992660"/>
                </a:lnTo>
                <a:lnTo>
                  <a:pt x="0" y="99266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8562341" y="3985998"/>
            <a:ext cx="1163319" cy="1157502"/>
          </a:xfrm>
          <a:custGeom>
            <a:avLst/>
            <a:gdLst/>
            <a:ahLst/>
            <a:cxnLst/>
            <a:rect l="l" t="t" r="r" b="b"/>
            <a:pathLst>
              <a:path w="1163319" h="1157502">
                <a:moveTo>
                  <a:pt x="0" y="0"/>
                </a:moveTo>
                <a:lnTo>
                  <a:pt x="1163318" y="0"/>
                </a:lnTo>
                <a:lnTo>
                  <a:pt x="1163318" y="1157502"/>
                </a:lnTo>
                <a:lnTo>
                  <a:pt x="0" y="115750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6" name="TextBox 16"/>
          <p:cNvSpPr txBox="1"/>
          <p:nvPr/>
        </p:nvSpPr>
        <p:spPr>
          <a:xfrm>
            <a:off x="717063" y="723777"/>
            <a:ext cx="10710642" cy="589905"/>
          </a:xfrm>
          <a:prstGeom prst="rect">
            <a:avLst/>
          </a:prstGeom>
        </p:spPr>
        <p:txBody>
          <a:bodyPr wrap="square" lIns="0" tIns="0" rIns="0" bIns="0" rtlCol="0" anchor="t">
            <a:spAutoFit/>
          </a:bodyPr>
          <a:lstStyle/>
          <a:p>
            <a:pPr algn="ctr">
              <a:lnSpc>
                <a:spcPts val="4613"/>
              </a:lnSpc>
            </a:pPr>
            <a:r>
              <a:rPr lang="en-US" sz="4150" b="1" spc="729">
                <a:solidFill>
                  <a:srgbClr val="FFFFFF"/>
                </a:solidFill>
                <a:latin typeface="Open Sans Bold"/>
                <a:ea typeface="Open Sans Bold"/>
                <a:cs typeface="Open Sans Bold"/>
              </a:rPr>
              <a:t>Employees Delivering Value</a:t>
            </a:r>
            <a:endParaRPr lang="en-US" sz="4150" b="1" spc="729" dirty="0">
              <a:solidFill>
                <a:srgbClr val="FFFFFF"/>
              </a:solidFill>
              <a:latin typeface="Open Sans Bold"/>
              <a:ea typeface="Open Sans Bold"/>
              <a:cs typeface="Open Sans Bold"/>
            </a:endParaRPr>
          </a:p>
        </p:txBody>
      </p:sp>
      <p:sp>
        <p:nvSpPr>
          <p:cNvPr id="17" name="TextBox 17"/>
          <p:cNvSpPr txBox="1"/>
          <p:nvPr/>
        </p:nvSpPr>
        <p:spPr>
          <a:xfrm>
            <a:off x="1028700" y="1865967"/>
            <a:ext cx="15805080" cy="1429798"/>
          </a:xfrm>
          <a:prstGeom prst="rect">
            <a:avLst/>
          </a:prstGeom>
        </p:spPr>
        <p:txBody>
          <a:bodyPr lIns="0" tIns="0" rIns="0" bIns="0" rtlCol="0" anchor="t">
            <a:spAutoFit/>
          </a:bodyPr>
          <a:lstStyle/>
          <a:p>
            <a:pPr algn="l">
              <a:lnSpc>
                <a:spcPts val="11090"/>
              </a:lnSpc>
            </a:pPr>
            <a:r>
              <a:rPr lang="en-US" sz="10082" b="1">
                <a:solidFill>
                  <a:srgbClr val="50CAF4"/>
                </a:solidFill>
                <a:latin typeface="HK Grotesk Bold"/>
                <a:ea typeface="HK Grotesk Bold"/>
                <a:cs typeface="HK Grotesk Bold"/>
                <a:sym typeface="HK Grotesk Bold"/>
              </a:rPr>
              <a:t>KPIs and Dashboards</a:t>
            </a:r>
          </a:p>
        </p:txBody>
      </p:sp>
      <p:sp>
        <p:nvSpPr>
          <p:cNvPr id="18" name="TextBox 18"/>
          <p:cNvSpPr txBox="1"/>
          <p:nvPr/>
        </p:nvSpPr>
        <p:spPr>
          <a:xfrm>
            <a:off x="1026261" y="5345440"/>
            <a:ext cx="5191776" cy="825932"/>
          </a:xfrm>
          <a:prstGeom prst="rect">
            <a:avLst/>
          </a:prstGeom>
        </p:spPr>
        <p:txBody>
          <a:bodyPr wrap="square" lIns="0" tIns="0" rIns="0" bIns="0" rtlCol="0" anchor="t">
            <a:spAutoFit/>
          </a:bodyPr>
          <a:lstStyle/>
          <a:p>
            <a:pPr algn="ctr">
              <a:lnSpc>
                <a:spcPts val="6294"/>
              </a:lnSpc>
              <a:spcBef>
                <a:spcPct val="0"/>
              </a:spcBef>
            </a:pPr>
            <a:r>
              <a:rPr lang="en-US" sz="5722" b="1">
                <a:solidFill>
                  <a:srgbClr val="50CAF4"/>
                </a:solidFill>
                <a:latin typeface="HK Grotesk Bold"/>
                <a:ea typeface="HK Grotesk Bold"/>
                <a:cs typeface="HK Grotesk Bold"/>
                <a:sym typeface="HK Grotesk Bold"/>
              </a:rPr>
              <a:t>ACTIONABLE</a:t>
            </a:r>
          </a:p>
        </p:txBody>
      </p:sp>
      <p:sp>
        <p:nvSpPr>
          <p:cNvPr id="19" name="TextBox 19"/>
          <p:cNvSpPr txBox="1"/>
          <p:nvPr/>
        </p:nvSpPr>
        <p:spPr>
          <a:xfrm>
            <a:off x="6878980" y="5365492"/>
            <a:ext cx="4530040" cy="810703"/>
          </a:xfrm>
          <a:prstGeom prst="rect">
            <a:avLst/>
          </a:prstGeom>
        </p:spPr>
        <p:txBody>
          <a:bodyPr lIns="0" tIns="0" rIns="0" bIns="0" rtlCol="0" anchor="t">
            <a:spAutoFit/>
          </a:bodyPr>
          <a:lstStyle/>
          <a:p>
            <a:pPr algn="ctr">
              <a:lnSpc>
                <a:spcPts val="6294"/>
              </a:lnSpc>
              <a:spcBef>
                <a:spcPct val="0"/>
              </a:spcBef>
            </a:pPr>
            <a:r>
              <a:rPr lang="en-US" sz="5722" b="1">
                <a:solidFill>
                  <a:srgbClr val="50CAF4"/>
                </a:solidFill>
                <a:latin typeface="HK Grotesk Bold"/>
                <a:ea typeface="HK Grotesk Bold"/>
                <a:cs typeface="HK Grotesk Bold"/>
                <a:sym typeface="HK Grotesk Bold"/>
              </a:rPr>
              <a:t>SIMPLE</a:t>
            </a:r>
          </a:p>
        </p:txBody>
      </p:sp>
      <p:sp>
        <p:nvSpPr>
          <p:cNvPr id="20" name="TextBox 20"/>
          <p:cNvSpPr txBox="1"/>
          <p:nvPr/>
        </p:nvSpPr>
        <p:spPr>
          <a:xfrm>
            <a:off x="1728759" y="6214295"/>
            <a:ext cx="3806831" cy="2242307"/>
          </a:xfrm>
          <a:prstGeom prst="rect">
            <a:avLst/>
          </a:prstGeom>
        </p:spPr>
        <p:txBody>
          <a:bodyPr lIns="0" tIns="0" rIns="0" bIns="0" rtlCol="0" anchor="t">
            <a:spAutoFit/>
          </a:bodyPr>
          <a:lstStyle/>
          <a:p>
            <a:pPr algn="ctr">
              <a:lnSpc>
                <a:spcPts val="4464"/>
              </a:lnSpc>
            </a:pPr>
            <a:r>
              <a:rPr lang="en-US" sz="4058" b="1">
                <a:solidFill>
                  <a:srgbClr val="FFFFFF"/>
                </a:solidFill>
                <a:latin typeface="HK Grotesk Bold"/>
                <a:ea typeface="HK Grotesk Bold"/>
                <a:cs typeface="HK Grotesk Bold"/>
                <a:sym typeface="HK Grotesk Bold"/>
              </a:rPr>
              <a:t>Lead indicators that are actionable</a:t>
            </a:r>
          </a:p>
          <a:p>
            <a:pPr algn="ctr">
              <a:lnSpc>
                <a:spcPts val="4464"/>
              </a:lnSpc>
            </a:pPr>
            <a:endParaRPr lang="en-US" sz="4058" b="1">
              <a:solidFill>
                <a:srgbClr val="FFFFFF"/>
              </a:solidFill>
              <a:latin typeface="HK Grotesk Bold"/>
              <a:ea typeface="HK Grotesk Bold"/>
              <a:cs typeface="HK Grotesk Bold"/>
              <a:sym typeface="HK Grotesk Bold"/>
            </a:endParaRPr>
          </a:p>
        </p:txBody>
      </p:sp>
      <p:sp>
        <p:nvSpPr>
          <p:cNvPr id="21" name="TextBox 21"/>
          <p:cNvSpPr txBox="1"/>
          <p:nvPr/>
        </p:nvSpPr>
        <p:spPr>
          <a:xfrm>
            <a:off x="7240584" y="6214295"/>
            <a:ext cx="3806831" cy="1127875"/>
          </a:xfrm>
          <a:prstGeom prst="rect">
            <a:avLst/>
          </a:prstGeom>
        </p:spPr>
        <p:txBody>
          <a:bodyPr lIns="0" tIns="0" rIns="0" bIns="0" rtlCol="0" anchor="t">
            <a:spAutoFit/>
          </a:bodyPr>
          <a:lstStyle/>
          <a:p>
            <a:pPr algn="ctr">
              <a:lnSpc>
                <a:spcPts val="4464"/>
              </a:lnSpc>
            </a:pPr>
            <a:r>
              <a:rPr lang="en-US" sz="4058" b="1">
                <a:solidFill>
                  <a:srgbClr val="FFFFFF"/>
                </a:solidFill>
                <a:latin typeface="HK Grotesk Bold"/>
                <a:ea typeface="HK Grotesk Bold"/>
                <a:cs typeface="HK Grotesk Bold"/>
                <a:sym typeface="HK Grotesk Bold"/>
              </a:rPr>
              <a:t>KPIs should be simple</a:t>
            </a:r>
          </a:p>
        </p:txBody>
      </p:sp>
      <p:sp>
        <p:nvSpPr>
          <p:cNvPr id="22" name="TextBox 22"/>
          <p:cNvSpPr txBox="1"/>
          <p:nvPr/>
        </p:nvSpPr>
        <p:spPr>
          <a:xfrm>
            <a:off x="12390806" y="5365492"/>
            <a:ext cx="4530040" cy="810703"/>
          </a:xfrm>
          <a:prstGeom prst="rect">
            <a:avLst/>
          </a:prstGeom>
        </p:spPr>
        <p:txBody>
          <a:bodyPr lIns="0" tIns="0" rIns="0" bIns="0" rtlCol="0" anchor="t">
            <a:spAutoFit/>
          </a:bodyPr>
          <a:lstStyle/>
          <a:p>
            <a:pPr algn="ctr">
              <a:lnSpc>
                <a:spcPts val="6294"/>
              </a:lnSpc>
              <a:spcBef>
                <a:spcPct val="0"/>
              </a:spcBef>
            </a:pPr>
            <a:r>
              <a:rPr lang="en-US" sz="5722" b="1">
                <a:solidFill>
                  <a:srgbClr val="50CAF4"/>
                </a:solidFill>
                <a:latin typeface="HK Grotesk Bold"/>
                <a:ea typeface="HK Grotesk Bold"/>
                <a:cs typeface="HK Grotesk Bold"/>
                <a:sym typeface="HK Grotesk Bold"/>
              </a:rPr>
              <a:t>VALUE</a:t>
            </a:r>
          </a:p>
        </p:txBody>
      </p:sp>
      <p:sp>
        <p:nvSpPr>
          <p:cNvPr id="23" name="TextBox 23"/>
          <p:cNvSpPr txBox="1"/>
          <p:nvPr/>
        </p:nvSpPr>
        <p:spPr>
          <a:xfrm>
            <a:off x="12752410" y="6214295"/>
            <a:ext cx="3806831" cy="2242307"/>
          </a:xfrm>
          <a:prstGeom prst="rect">
            <a:avLst/>
          </a:prstGeom>
        </p:spPr>
        <p:txBody>
          <a:bodyPr lIns="0" tIns="0" rIns="0" bIns="0" rtlCol="0" anchor="t">
            <a:spAutoFit/>
          </a:bodyPr>
          <a:lstStyle/>
          <a:p>
            <a:pPr algn="ctr">
              <a:lnSpc>
                <a:spcPts val="4464"/>
              </a:lnSpc>
            </a:pPr>
            <a:r>
              <a:rPr lang="en-US" sz="4058" b="1">
                <a:solidFill>
                  <a:srgbClr val="FFFFFF"/>
                </a:solidFill>
                <a:latin typeface="HK Grotesk Bold"/>
                <a:ea typeface="HK Grotesk Bold"/>
                <a:cs typeface="HK Grotesk Bold"/>
                <a:sym typeface="HK Grotesk Bold"/>
              </a:rPr>
              <a:t>Tie your dashboards to value</a:t>
            </a:r>
          </a:p>
          <a:p>
            <a:pPr algn="ctr">
              <a:lnSpc>
                <a:spcPts val="4464"/>
              </a:lnSpc>
            </a:pPr>
            <a:endParaRPr lang="en-US" sz="4058" b="1">
              <a:solidFill>
                <a:srgbClr val="FFFFFF"/>
              </a:solidFill>
              <a:latin typeface="HK Grotesk Bold"/>
              <a:ea typeface="HK Grotesk Bold"/>
              <a:cs typeface="HK Grotesk Bold"/>
              <a:sym typeface="HK Grotesk Bold"/>
            </a:endParaRPr>
          </a:p>
        </p:txBody>
      </p:sp>
      <p:grpSp>
        <p:nvGrpSpPr>
          <p:cNvPr id="24" name="Group 24"/>
          <p:cNvGrpSpPr/>
          <p:nvPr/>
        </p:nvGrpSpPr>
        <p:grpSpPr>
          <a:xfrm>
            <a:off x="14935880" y="9162287"/>
            <a:ext cx="3021840" cy="710691"/>
            <a:chOff x="0" y="0"/>
            <a:chExt cx="4619376" cy="1086407"/>
          </a:xfrm>
        </p:grpSpPr>
        <p:sp>
          <p:nvSpPr>
            <p:cNvPr id="25" name="Freeform 25"/>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7"/>
              <a:stretch>
                <a:fillRect t="-421691" b="-9809"/>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6" name="TextBox 6"/>
          <p:cNvSpPr txBox="1"/>
          <p:nvPr/>
        </p:nvSpPr>
        <p:spPr>
          <a:xfrm>
            <a:off x="363075" y="757224"/>
            <a:ext cx="10581924" cy="581052"/>
          </a:xfrm>
          <a:prstGeom prst="rect">
            <a:avLst/>
          </a:prstGeom>
        </p:spPr>
        <p:txBody>
          <a:bodyPr lIns="0" tIns="0" rIns="0" bIns="0" rtlCol="0" anchor="t">
            <a:spAutoFit/>
          </a:bodyPr>
          <a:lstStyle/>
          <a:p>
            <a:pPr algn="ctr">
              <a:lnSpc>
                <a:spcPts val="4613"/>
              </a:lnSpc>
            </a:pPr>
            <a:r>
              <a:rPr lang="en-US" sz="4193" b="1" spc="729">
                <a:solidFill>
                  <a:srgbClr val="50CAF4"/>
                </a:solidFill>
                <a:latin typeface="Open Sans Bold"/>
                <a:ea typeface="Open Sans Bold"/>
                <a:cs typeface="Open Sans Bold"/>
                <a:sym typeface="Open Sans Bold"/>
              </a:rPr>
              <a:t>THEORY OF CONSTRAINTS</a:t>
            </a:r>
          </a:p>
        </p:txBody>
      </p:sp>
      <p:sp>
        <p:nvSpPr>
          <p:cNvPr id="7" name="Freeform 7"/>
          <p:cNvSpPr/>
          <p:nvPr/>
        </p:nvSpPr>
        <p:spPr>
          <a:xfrm>
            <a:off x="2345406" y="5140098"/>
            <a:ext cx="12382671" cy="3558382"/>
          </a:xfrm>
          <a:custGeom>
            <a:avLst/>
            <a:gdLst/>
            <a:ahLst/>
            <a:cxnLst/>
            <a:rect l="l" t="t" r="r" b="b"/>
            <a:pathLst>
              <a:path w="12382671" h="3558382">
                <a:moveTo>
                  <a:pt x="0" y="0"/>
                </a:moveTo>
                <a:lnTo>
                  <a:pt x="12382671" y="0"/>
                </a:lnTo>
                <a:lnTo>
                  <a:pt x="12382671" y="3558382"/>
                </a:lnTo>
                <a:lnTo>
                  <a:pt x="0" y="3558382"/>
                </a:lnTo>
                <a:lnTo>
                  <a:pt x="0" y="0"/>
                </a:lnTo>
                <a:close/>
              </a:path>
            </a:pathLst>
          </a:custGeom>
          <a:blipFill>
            <a:blip r:embed="rId4"/>
            <a:stretch>
              <a:fillRect l="-9497" r="-8872" b="-309108"/>
            </a:stretch>
          </a:blipFill>
        </p:spPr>
        <p:txBody>
          <a:bodyPr/>
          <a:lstStyle/>
          <a:p>
            <a:endParaRPr lang="en-US"/>
          </a:p>
        </p:txBody>
      </p:sp>
      <p:sp>
        <p:nvSpPr>
          <p:cNvPr id="8" name="TextBox 8"/>
          <p:cNvSpPr txBox="1"/>
          <p:nvPr/>
        </p:nvSpPr>
        <p:spPr>
          <a:xfrm>
            <a:off x="6290003" y="5151483"/>
            <a:ext cx="4452342" cy="470681"/>
          </a:xfrm>
          <a:prstGeom prst="rect">
            <a:avLst/>
          </a:prstGeom>
        </p:spPr>
        <p:txBody>
          <a:bodyPr lIns="0" tIns="0" rIns="0" bIns="0" rtlCol="0" anchor="t">
            <a:spAutoFit/>
          </a:bodyPr>
          <a:lstStyle/>
          <a:p>
            <a:pPr algn="ctr">
              <a:lnSpc>
                <a:spcPts val="3981"/>
              </a:lnSpc>
            </a:pPr>
            <a:r>
              <a:rPr lang="en-US" sz="2844" b="1">
                <a:solidFill>
                  <a:srgbClr val="155EAA"/>
                </a:solidFill>
                <a:latin typeface="Canva Sans Bold"/>
                <a:ea typeface="Canva Sans Bold"/>
                <a:cs typeface="Canva Sans Bold"/>
                <a:sym typeface="Canva Sans Bold"/>
              </a:rPr>
              <a:t>Bottleneck or Constraint </a:t>
            </a:r>
          </a:p>
        </p:txBody>
      </p:sp>
      <p:grpSp>
        <p:nvGrpSpPr>
          <p:cNvPr id="9" name="Group 9"/>
          <p:cNvGrpSpPr/>
          <p:nvPr/>
        </p:nvGrpSpPr>
        <p:grpSpPr>
          <a:xfrm>
            <a:off x="1334290" y="1926565"/>
            <a:ext cx="15619420" cy="3017519"/>
            <a:chOff x="0" y="0"/>
            <a:chExt cx="5713051" cy="1103706"/>
          </a:xfrm>
        </p:grpSpPr>
        <p:sp>
          <p:nvSpPr>
            <p:cNvPr id="10" name="Freeform 10"/>
            <p:cNvSpPr/>
            <p:nvPr/>
          </p:nvSpPr>
          <p:spPr>
            <a:xfrm>
              <a:off x="0" y="0"/>
              <a:ext cx="5713051" cy="1103705"/>
            </a:xfrm>
            <a:custGeom>
              <a:avLst/>
              <a:gdLst/>
              <a:ahLst/>
              <a:cxnLst/>
              <a:rect l="l" t="t" r="r" b="b"/>
              <a:pathLst>
                <a:path w="5713051" h="1103705">
                  <a:moveTo>
                    <a:pt x="0" y="0"/>
                  </a:moveTo>
                  <a:lnTo>
                    <a:pt x="5713051" y="0"/>
                  </a:lnTo>
                  <a:lnTo>
                    <a:pt x="5713051" y="1103705"/>
                  </a:lnTo>
                  <a:lnTo>
                    <a:pt x="0" y="1103705"/>
                  </a:lnTo>
                  <a:close/>
                </a:path>
              </a:pathLst>
            </a:custGeom>
            <a:solidFill>
              <a:srgbClr val="F2F3F5"/>
            </a:solidFill>
          </p:spPr>
          <p:txBody>
            <a:bodyPr/>
            <a:lstStyle/>
            <a:p>
              <a:endParaRPr lang="en-US"/>
            </a:p>
          </p:txBody>
        </p:sp>
        <p:sp>
          <p:nvSpPr>
            <p:cNvPr id="11" name="TextBox 11"/>
            <p:cNvSpPr txBox="1"/>
            <p:nvPr/>
          </p:nvSpPr>
          <p:spPr>
            <a:xfrm>
              <a:off x="0" y="-9525"/>
              <a:ext cx="5713051" cy="1113231"/>
            </a:xfrm>
            <a:prstGeom prst="rect">
              <a:avLst/>
            </a:prstGeom>
          </p:spPr>
          <p:txBody>
            <a:bodyPr lIns="50800" tIns="50800" rIns="50800" bIns="50800" rtlCol="0" anchor="ctr"/>
            <a:lstStyle/>
            <a:p>
              <a:pPr algn="ctr">
                <a:lnSpc>
                  <a:spcPts val="2174"/>
                </a:lnSpc>
              </a:pPr>
              <a:endParaRPr/>
            </a:p>
          </p:txBody>
        </p:sp>
      </p:grpSp>
      <p:sp>
        <p:nvSpPr>
          <p:cNvPr id="12" name="TextBox 12"/>
          <p:cNvSpPr txBox="1"/>
          <p:nvPr/>
        </p:nvSpPr>
        <p:spPr>
          <a:xfrm>
            <a:off x="1573654" y="2363619"/>
            <a:ext cx="15140691" cy="2191037"/>
          </a:xfrm>
          <a:prstGeom prst="rect">
            <a:avLst/>
          </a:prstGeom>
        </p:spPr>
        <p:txBody>
          <a:bodyPr lIns="0" tIns="0" rIns="0" bIns="0" rtlCol="0" anchor="t">
            <a:spAutoFit/>
          </a:bodyPr>
          <a:lstStyle/>
          <a:p>
            <a:pPr algn="l">
              <a:lnSpc>
                <a:spcPts val="5799"/>
              </a:lnSpc>
            </a:pPr>
            <a:r>
              <a:rPr lang="en-US" sz="5272" b="1">
                <a:solidFill>
                  <a:srgbClr val="000000"/>
                </a:solidFill>
                <a:latin typeface="HK Grotesk Bold"/>
                <a:ea typeface="HK Grotesk Bold"/>
                <a:cs typeface="HK Grotesk Bold"/>
                <a:sym typeface="HK Grotesk Bold"/>
              </a:rPr>
              <a:t>A </a:t>
            </a:r>
            <a:r>
              <a:rPr lang="en-US" sz="5272" b="1">
                <a:solidFill>
                  <a:srgbClr val="50CAF4"/>
                </a:solidFill>
                <a:latin typeface="HK Grotesk Bold"/>
                <a:ea typeface="HK Grotesk Bold"/>
                <a:cs typeface="HK Grotesk Bold"/>
                <a:sym typeface="HK Grotesk Bold"/>
              </a:rPr>
              <a:t>management philosophy</a:t>
            </a:r>
            <a:r>
              <a:rPr lang="en-US" sz="5272" b="1">
                <a:solidFill>
                  <a:srgbClr val="000000"/>
                </a:solidFill>
                <a:latin typeface="HK Grotesk Bold"/>
                <a:ea typeface="HK Grotesk Bold"/>
                <a:cs typeface="HK Grotesk Bold"/>
                <a:sym typeface="HK Grotesk Bold"/>
              </a:rPr>
              <a:t> that views any manageable system as being limited in achieving its goals by a very small number of constraints.</a:t>
            </a:r>
          </a:p>
        </p:txBody>
      </p:sp>
      <p:grpSp>
        <p:nvGrpSpPr>
          <p:cNvPr id="13" name="Group 13"/>
          <p:cNvGrpSpPr/>
          <p:nvPr/>
        </p:nvGrpSpPr>
        <p:grpSpPr>
          <a:xfrm>
            <a:off x="6947940" y="4554655"/>
            <a:ext cx="8766384" cy="148498"/>
            <a:chOff x="0" y="0"/>
            <a:chExt cx="3206444" cy="54315"/>
          </a:xfrm>
        </p:grpSpPr>
        <p:sp>
          <p:nvSpPr>
            <p:cNvPr id="14" name="Freeform 14"/>
            <p:cNvSpPr/>
            <p:nvPr/>
          </p:nvSpPr>
          <p:spPr>
            <a:xfrm>
              <a:off x="0" y="0"/>
              <a:ext cx="3206444" cy="54315"/>
            </a:xfrm>
            <a:custGeom>
              <a:avLst/>
              <a:gdLst/>
              <a:ahLst/>
              <a:cxnLst/>
              <a:rect l="l" t="t" r="r" b="b"/>
              <a:pathLst>
                <a:path w="3206444" h="54315">
                  <a:moveTo>
                    <a:pt x="0" y="0"/>
                  </a:moveTo>
                  <a:lnTo>
                    <a:pt x="3206444" y="0"/>
                  </a:lnTo>
                  <a:lnTo>
                    <a:pt x="3206444" y="54315"/>
                  </a:lnTo>
                  <a:lnTo>
                    <a:pt x="0" y="54315"/>
                  </a:lnTo>
                  <a:close/>
                </a:path>
              </a:pathLst>
            </a:custGeom>
            <a:solidFill>
              <a:srgbClr val="50CAF4"/>
            </a:solidFill>
          </p:spPr>
          <p:txBody>
            <a:bodyPr/>
            <a:lstStyle/>
            <a:p>
              <a:endParaRPr lang="en-US"/>
            </a:p>
          </p:txBody>
        </p:sp>
        <p:sp>
          <p:nvSpPr>
            <p:cNvPr id="15" name="TextBox 15"/>
            <p:cNvSpPr txBox="1"/>
            <p:nvPr/>
          </p:nvSpPr>
          <p:spPr>
            <a:xfrm>
              <a:off x="0" y="-9525"/>
              <a:ext cx="3206444" cy="63840"/>
            </a:xfrm>
            <a:prstGeom prst="rect">
              <a:avLst/>
            </a:prstGeom>
          </p:spPr>
          <p:txBody>
            <a:bodyPr lIns="50800" tIns="50800" rIns="50800" bIns="50800" rtlCol="0" anchor="ctr"/>
            <a:lstStyle/>
            <a:p>
              <a:pPr algn="ctr">
                <a:lnSpc>
                  <a:spcPts val="2174"/>
                </a:lnSpc>
              </a:pPr>
              <a:endParaRPr/>
            </a:p>
          </p:txBody>
        </p:sp>
      </p:grpSp>
      <p:sp>
        <p:nvSpPr>
          <p:cNvPr id="16" name="TextBox 16"/>
          <p:cNvSpPr txBox="1"/>
          <p:nvPr/>
        </p:nvSpPr>
        <p:spPr>
          <a:xfrm>
            <a:off x="3235025" y="8106969"/>
            <a:ext cx="2025025" cy="498319"/>
          </a:xfrm>
          <a:prstGeom prst="rect">
            <a:avLst/>
          </a:prstGeom>
        </p:spPr>
        <p:txBody>
          <a:bodyPr lIns="0" tIns="0" rIns="0" bIns="0" rtlCol="0" anchor="t">
            <a:spAutoFit/>
          </a:bodyPr>
          <a:lstStyle/>
          <a:p>
            <a:pPr algn="l">
              <a:lnSpc>
                <a:spcPts val="3836"/>
              </a:lnSpc>
            </a:pPr>
            <a:r>
              <a:rPr lang="en-US" sz="3450" b="1">
                <a:solidFill>
                  <a:srgbClr val="50CAF4"/>
                </a:solidFill>
                <a:latin typeface="HK Grotesk Bold"/>
                <a:ea typeface="HK Grotesk Bold"/>
                <a:cs typeface="HK Grotesk Bold"/>
                <a:sym typeface="HK Grotesk Bold"/>
              </a:rPr>
              <a:t>Intake</a:t>
            </a:r>
            <a:endParaRPr lang="en-US" sz="3487" b="1">
              <a:solidFill>
                <a:srgbClr val="50CAF4"/>
              </a:solidFill>
              <a:latin typeface="HK Grotesk Bold"/>
              <a:ea typeface="HK Grotesk Bold"/>
              <a:cs typeface="HK Grotesk Bold"/>
              <a:sym typeface="HK Grotesk Bold"/>
            </a:endParaRPr>
          </a:p>
        </p:txBody>
      </p:sp>
      <p:sp>
        <p:nvSpPr>
          <p:cNvPr id="17" name="TextBox 17"/>
          <p:cNvSpPr txBox="1"/>
          <p:nvPr/>
        </p:nvSpPr>
        <p:spPr>
          <a:xfrm>
            <a:off x="5264486" y="8066864"/>
            <a:ext cx="2787025" cy="498150"/>
          </a:xfrm>
          <a:prstGeom prst="rect">
            <a:avLst/>
          </a:prstGeom>
        </p:spPr>
        <p:txBody>
          <a:bodyPr wrap="square" lIns="0" tIns="0" rIns="0" bIns="0" rtlCol="0" anchor="t">
            <a:spAutoFit/>
          </a:bodyPr>
          <a:lstStyle/>
          <a:p>
            <a:pPr>
              <a:lnSpc>
                <a:spcPts val="3836"/>
              </a:lnSpc>
            </a:pPr>
            <a:r>
              <a:rPr lang="en-US" sz="3450" b="1">
                <a:solidFill>
                  <a:srgbClr val="50CAF4"/>
                </a:solidFill>
                <a:latin typeface="HK Grotesk Bold"/>
                <a:ea typeface="HK Grotesk Bold"/>
                <a:cs typeface="HK Grotesk Bold"/>
                <a:sym typeface="HK Grotesk Bold"/>
              </a:rPr>
              <a:t>Face 2 Face</a:t>
            </a:r>
          </a:p>
        </p:txBody>
      </p:sp>
      <p:sp>
        <p:nvSpPr>
          <p:cNvPr id="18" name="TextBox 18"/>
          <p:cNvSpPr txBox="1"/>
          <p:nvPr/>
        </p:nvSpPr>
        <p:spPr>
          <a:xfrm>
            <a:off x="9745580" y="8086916"/>
            <a:ext cx="2426077" cy="985463"/>
          </a:xfrm>
          <a:prstGeom prst="rect">
            <a:avLst/>
          </a:prstGeom>
        </p:spPr>
        <p:txBody>
          <a:bodyPr wrap="square" lIns="0" tIns="0" rIns="0" bIns="0" rtlCol="0" anchor="t">
            <a:spAutoFit/>
          </a:bodyPr>
          <a:lstStyle/>
          <a:p>
            <a:pPr>
              <a:lnSpc>
                <a:spcPts val="3836"/>
              </a:lnSpc>
            </a:pPr>
            <a:r>
              <a:rPr lang="en-US" sz="3450" b="1">
                <a:solidFill>
                  <a:srgbClr val="50CAF4"/>
                </a:solidFill>
                <a:latin typeface="HK Grotesk Bold"/>
                <a:ea typeface="HK Grotesk Bold"/>
                <a:cs typeface="HK Grotesk Bold"/>
                <a:sym typeface="HK Grotesk Bold"/>
              </a:rPr>
              <a:t>Court Reports</a:t>
            </a:r>
            <a:endParaRPr lang="en-US" sz="3487" b="1">
              <a:solidFill>
                <a:srgbClr val="50CAF4"/>
              </a:solidFill>
              <a:latin typeface="HK Grotesk Bold"/>
              <a:ea typeface="HK Grotesk Bold"/>
              <a:cs typeface="HK Grotesk Bold"/>
              <a:sym typeface="HK Grotesk Bold"/>
            </a:endParaRPr>
          </a:p>
        </p:txBody>
      </p:sp>
      <p:sp>
        <p:nvSpPr>
          <p:cNvPr id="19" name="TextBox 19"/>
          <p:cNvSpPr txBox="1"/>
          <p:nvPr/>
        </p:nvSpPr>
        <p:spPr>
          <a:xfrm>
            <a:off x="11915408" y="8026758"/>
            <a:ext cx="2025025" cy="498319"/>
          </a:xfrm>
          <a:prstGeom prst="rect">
            <a:avLst/>
          </a:prstGeom>
        </p:spPr>
        <p:txBody>
          <a:bodyPr lIns="0" tIns="0" rIns="0" bIns="0" rtlCol="0" anchor="t">
            <a:spAutoFit/>
          </a:bodyPr>
          <a:lstStyle/>
          <a:p>
            <a:pPr algn="l">
              <a:lnSpc>
                <a:spcPts val="3836"/>
              </a:lnSpc>
            </a:pPr>
            <a:r>
              <a:rPr lang="en-US" sz="3450" b="1">
                <a:solidFill>
                  <a:srgbClr val="50CAF4"/>
                </a:solidFill>
                <a:latin typeface="HK Grotesk Bold"/>
                <a:ea typeface="HK Grotesk Bold"/>
                <a:cs typeface="HK Grotesk Bold"/>
              </a:rPr>
              <a:t>Training</a:t>
            </a:r>
            <a:endParaRPr lang="en-US" sz="3487" b="1">
              <a:solidFill>
                <a:srgbClr val="50CAF4"/>
              </a:solidFill>
              <a:latin typeface="HK Grotesk Bold"/>
              <a:ea typeface="HK Grotesk Bold"/>
              <a:cs typeface="HK Grotesk Bold"/>
              <a:sym typeface="HK Grotesk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467AA-C36D-CF86-273C-3509595E113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FE2605-70EA-513D-688E-DEF0EB35664E}"/>
              </a:ext>
            </a:extLst>
          </p:cNvPr>
          <p:cNvGrpSpPr/>
          <p:nvPr/>
        </p:nvGrpSpPr>
        <p:grpSpPr>
          <a:xfrm>
            <a:off x="14708024" y="9058172"/>
            <a:ext cx="3464532" cy="814805"/>
            <a:chOff x="0" y="0"/>
            <a:chExt cx="4619376" cy="1086407"/>
          </a:xfrm>
        </p:grpSpPr>
        <p:sp>
          <p:nvSpPr>
            <p:cNvPr id="3" name="Freeform 3">
              <a:extLst>
                <a:ext uri="{FF2B5EF4-FFF2-40B4-BE49-F238E27FC236}">
                  <a16:creationId xmlns:a16="http://schemas.microsoft.com/office/drawing/2014/main" id="{904DB723-9223-597E-8559-58AC90F0755F}"/>
                </a:ext>
              </a:extLst>
            </p:cNvPr>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a:extLst>
              <a:ext uri="{FF2B5EF4-FFF2-40B4-BE49-F238E27FC236}">
                <a16:creationId xmlns:a16="http://schemas.microsoft.com/office/drawing/2014/main" id="{DD4D1FDA-1257-C1BA-9B25-7DB33D626D9E}"/>
              </a:ext>
            </a:extLst>
          </p:cNvPr>
          <p:cNvGrpSpPr/>
          <p:nvPr/>
        </p:nvGrpSpPr>
        <p:grpSpPr>
          <a:xfrm>
            <a:off x="16784273" y="226547"/>
            <a:ext cx="1269477" cy="958363"/>
            <a:chOff x="0" y="0"/>
            <a:chExt cx="4619376" cy="3487293"/>
          </a:xfrm>
        </p:grpSpPr>
        <p:sp>
          <p:nvSpPr>
            <p:cNvPr id="5" name="Freeform 5">
              <a:extLst>
                <a:ext uri="{FF2B5EF4-FFF2-40B4-BE49-F238E27FC236}">
                  <a16:creationId xmlns:a16="http://schemas.microsoft.com/office/drawing/2014/main" id="{CE044E9F-ABCC-2786-80A7-3BC564FB9203}"/>
                </a:ext>
              </a:extLst>
            </p:cNvPr>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6" name="TextBox 6">
            <a:extLst>
              <a:ext uri="{FF2B5EF4-FFF2-40B4-BE49-F238E27FC236}">
                <a16:creationId xmlns:a16="http://schemas.microsoft.com/office/drawing/2014/main" id="{0E229EDD-FD78-BA97-4E51-FF0B46040A5C}"/>
              </a:ext>
            </a:extLst>
          </p:cNvPr>
          <p:cNvSpPr txBox="1"/>
          <p:nvPr/>
        </p:nvSpPr>
        <p:spPr>
          <a:xfrm>
            <a:off x="363075" y="757224"/>
            <a:ext cx="10581924" cy="581052"/>
          </a:xfrm>
          <a:prstGeom prst="rect">
            <a:avLst/>
          </a:prstGeom>
        </p:spPr>
        <p:txBody>
          <a:bodyPr lIns="0" tIns="0" rIns="0" bIns="0" rtlCol="0" anchor="t">
            <a:spAutoFit/>
          </a:bodyPr>
          <a:lstStyle/>
          <a:p>
            <a:pPr algn="ctr">
              <a:lnSpc>
                <a:spcPts val="4613"/>
              </a:lnSpc>
            </a:pPr>
            <a:r>
              <a:rPr lang="en-US" sz="4193" b="1" spc="729">
                <a:solidFill>
                  <a:srgbClr val="50CAF4"/>
                </a:solidFill>
                <a:latin typeface="Open Sans Bold"/>
                <a:ea typeface="Open Sans Bold"/>
                <a:cs typeface="Open Sans Bold"/>
                <a:sym typeface="Open Sans Bold"/>
              </a:rPr>
              <a:t>THEORY OF CONSTRAINTS</a:t>
            </a:r>
          </a:p>
        </p:txBody>
      </p:sp>
      <p:pic>
        <p:nvPicPr>
          <p:cNvPr id="23" name="Picture 22">
            <a:extLst>
              <a:ext uri="{FF2B5EF4-FFF2-40B4-BE49-F238E27FC236}">
                <a16:creationId xmlns:a16="http://schemas.microsoft.com/office/drawing/2014/main" id="{7D593985-78CA-878A-7B81-5209462B6DC8}"/>
              </a:ext>
            </a:extLst>
          </p:cNvPr>
          <p:cNvPicPr>
            <a:picLocks noChangeAspect="1"/>
          </p:cNvPicPr>
          <p:nvPr/>
        </p:nvPicPr>
        <p:blipFill>
          <a:blip r:embed="rId4"/>
          <a:stretch>
            <a:fillRect/>
          </a:stretch>
        </p:blipFill>
        <p:spPr>
          <a:xfrm>
            <a:off x="1219200" y="1633595"/>
            <a:ext cx="14234866" cy="7298245"/>
          </a:xfrm>
          <a:prstGeom prst="rect">
            <a:avLst/>
          </a:prstGeom>
        </p:spPr>
      </p:pic>
    </p:spTree>
    <p:extLst>
      <p:ext uri="{BB962C8B-B14F-4D97-AF65-F5344CB8AC3E}">
        <p14:creationId xmlns:p14="http://schemas.microsoft.com/office/powerpoint/2010/main" val="449675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708024" y="9058172"/>
            <a:ext cx="3464532" cy="814805"/>
            <a:chOff x="0" y="0"/>
            <a:chExt cx="4619376" cy="1086407"/>
          </a:xfrm>
        </p:grpSpPr>
        <p:sp>
          <p:nvSpPr>
            <p:cNvPr id="3" name="Freeform 3"/>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3"/>
              <a:stretch>
                <a:fillRect t="-325201"/>
              </a:stretch>
            </a:blipFill>
          </p:spPr>
          <p:txBody>
            <a:bodyPr/>
            <a:lstStyle/>
            <a:p>
              <a:endParaRPr lang="en-US"/>
            </a:p>
          </p:txBody>
        </p:sp>
      </p:grpSp>
      <p:grpSp>
        <p:nvGrpSpPr>
          <p:cNvPr id="4" name="Group 4"/>
          <p:cNvGrpSpPr/>
          <p:nvPr/>
        </p:nvGrpSpPr>
        <p:grpSpPr>
          <a:xfrm>
            <a:off x="16784273" y="226547"/>
            <a:ext cx="1269477" cy="958363"/>
            <a:chOff x="0" y="0"/>
            <a:chExt cx="4619376" cy="3487293"/>
          </a:xfrm>
        </p:grpSpPr>
        <p:sp>
          <p:nvSpPr>
            <p:cNvPr id="5" name="Freeform 5"/>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pSp>
        <p:nvGrpSpPr>
          <p:cNvPr id="6" name="Group 6"/>
          <p:cNvGrpSpPr/>
          <p:nvPr/>
        </p:nvGrpSpPr>
        <p:grpSpPr>
          <a:xfrm>
            <a:off x="724971" y="3721355"/>
            <a:ext cx="4072341" cy="4676516"/>
            <a:chOff x="0" y="0"/>
            <a:chExt cx="1216224" cy="1396664"/>
          </a:xfrm>
        </p:grpSpPr>
        <p:sp>
          <p:nvSpPr>
            <p:cNvPr id="7" name="Freeform 7"/>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alpha val="8627"/>
              </a:srgbClr>
            </a:solidFill>
          </p:spPr>
          <p:txBody>
            <a:bodyPr/>
            <a:lstStyle/>
            <a:p>
              <a:endParaRPr lang="en-US"/>
            </a:p>
          </p:txBody>
        </p:sp>
        <p:sp>
          <p:nvSpPr>
            <p:cNvPr id="8" name="TextBox 8"/>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9" name="Group 9"/>
          <p:cNvGrpSpPr/>
          <p:nvPr/>
        </p:nvGrpSpPr>
        <p:grpSpPr>
          <a:xfrm>
            <a:off x="4980210" y="3721355"/>
            <a:ext cx="4072341" cy="4676516"/>
            <a:chOff x="0" y="0"/>
            <a:chExt cx="1216224" cy="1396664"/>
          </a:xfrm>
        </p:grpSpPr>
        <p:sp>
          <p:nvSpPr>
            <p:cNvPr id="10" name="Freeform 10"/>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alpha val="8627"/>
              </a:srgbClr>
            </a:solidFill>
          </p:spPr>
          <p:txBody>
            <a:bodyPr/>
            <a:lstStyle/>
            <a:p>
              <a:endParaRPr lang="en-US"/>
            </a:p>
          </p:txBody>
        </p:sp>
        <p:sp>
          <p:nvSpPr>
            <p:cNvPr id="11" name="TextBox 11"/>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12" name="Group 12"/>
          <p:cNvGrpSpPr/>
          <p:nvPr/>
        </p:nvGrpSpPr>
        <p:grpSpPr>
          <a:xfrm>
            <a:off x="9235449" y="3721355"/>
            <a:ext cx="4072341" cy="4676516"/>
            <a:chOff x="0" y="0"/>
            <a:chExt cx="1216224" cy="1396664"/>
          </a:xfrm>
        </p:grpSpPr>
        <p:sp>
          <p:nvSpPr>
            <p:cNvPr id="13" name="Freeform 13"/>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alpha val="8627"/>
              </a:srgbClr>
            </a:solidFill>
          </p:spPr>
          <p:txBody>
            <a:bodyPr/>
            <a:lstStyle/>
            <a:p>
              <a:endParaRPr lang="en-US"/>
            </a:p>
          </p:txBody>
        </p:sp>
        <p:sp>
          <p:nvSpPr>
            <p:cNvPr id="14" name="TextBox 14"/>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15" name="Group 15"/>
          <p:cNvGrpSpPr/>
          <p:nvPr/>
        </p:nvGrpSpPr>
        <p:grpSpPr>
          <a:xfrm>
            <a:off x="13490689" y="3721355"/>
            <a:ext cx="4072341" cy="4676516"/>
            <a:chOff x="0" y="0"/>
            <a:chExt cx="1216224" cy="1396664"/>
          </a:xfrm>
        </p:grpSpPr>
        <p:sp>
          <p:nvSpPr>
            <p:cNvPr id="16" name="Freeform 16"/>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alpha val="8627"/>
              </a:srgbClr>
            </a:solidFill>
          </p:spPr>
          <p:txBody>
            <a:bodyPr/>
            <a:lstStyle/>
            <a:p>
              <a:endParaRPr lang="en-US"/>
            </a:p>
          </p:txBody>
        </p:sp>
        <p:sp>
          <p:nvSpPr>
            <p:cNvPr id="17" name="TextBox 17"/>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sp>
        <p:nvSpPr>
          <p:cNvPr id="18" name="Freeform 18"/>
          <p:cNvSpPr/>
          <p:nvPr/>
        </p:nvSpPr>
        <p:spPr>
          <a:xfrm>
            <a:off x="2440956" y="4692522"/>
            <a:ext cx="623261" cy="896779"/>
          </a:xfrm>
          <a:custGeom>
            <a:avLst/>
            <a:gdLst/>
            <a:ahLst/>
            <a:cxnLst/>
            <a:rect l="l" t="t" r="r" b="b"/>
            <a:pathLst>
              <a:path w="623261" h="896779">
                <a:moveTo>
                  <a:pt x="0" y="0"/>
                </a:moveTo>
                <a:lnTo>
                  <a:pt x="623262" y="0"/>
                </a:lnTo>
                <a:lnTo>
                  <a:pt x="623262" y="896779"/>
                </a:lnTo>
                <a:lnTo>
                  <a:pt x="0" y="8967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Freeform 19"/>
          <p:cNvSpPr/>
          <p:nvPr/>
        </p:nvSpPr>
        <p:spPr>
          <a:xfrm>
            <a:off x="6401022" y="3970862"/>
            <a:ext cx="1283186" cy="1052213"/>
          </a:xfrm>
          <a:custGeom>
            <a:avLst/>
            <a:gdLst/>
            <a:ahLst/>
            <a:cxnLst/>
            <a:rect l="l" t="t" r="r" b="b"/>
            <a:pathLst>
              <a:path w="1283186" h="1052213">
                <a:moveTo>
                  <a:pt x="0" y="0"/>
                </a:moveTo>
                <a:lnTo>
                  <a:pt x="1283186" y="0"/>
                </a:lnTo>
                <a:lnTo>
                  <a:pt x="1283186" y="1052212"/>
                </a:lnTo>
                <a:lnTo>
                  <a:pt x="0" y="105221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Freeform 20"/>
          <p:cNvSpPr/>
          <p:nvPr/>
        </p:nvSpPr>
        <p:spPr>
          <a:xfrm rot="-1109896">
            <a:off x="10787332" y="3957723"/>
            <a:ext cx="1156820" cy="1156820"/>
          </a:xfrm>
          <a:custGeom>
            <a:avLst/>
            <a:gdLst/>
            <a:ahLst/>
            <a:cxnLst/>
            <a:rect l="l" t="t" r="r" b="b"/>
            <a:pathLst>
              <a:path w="1156820" h="1156820">
                <a:moveTo>
                  <a:pt x="0" y="0"/>
                </a:moveTo>
                <a:lnTo>
                  <a:pt x="1156820" y="0"/>
                </a:lnTo>
                <a:lnTo>
                  <a:pt x="1156820" y="1156820"/>
                </a:lnTo>
                <a:lnTo>
                  <a:pt x="0" y="11568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15213294" y="4049192"/>
            <a:ext cx="1088137" cy="973882"/>
          </a:xfrm>
          <a:custGeom>
            <a:avLst/>
            <a:gdLst/>
            <a:ahLst/>
            <a:cxnLst/>
            <a:rect l="l" t="t" r="r" b="b"/>
            <a:pathLst>
              <a:path w="1088137" h="973882">
                <a:moveTo>
                  <a:pt x="0" y="0"/>
                </a:moveTo>
                <a:lnTo>
                  <a:pt x="1088136" y="0"/>
                </a:lnTo>
                <a:lnTo>
                  <a:pt x="1088136" y="973882"/>
                </a:lnTo>
                <a:lnTo>
                  <a:pt x="0" y="9738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2" name="TextBox 22"/>
          <p:cNvSpPr txBox="1"/>
          <p:nvPr/>
        </p:nvSpPr>
        <p:spPr>
          <a:xfrm>
            <a:off x="0" y="757224"/>
            <a:ext cx="9997085" cy="1146959"/>
          </a:xfrm>
          <a:prstGeom prst="rect">
            <a:avLst/>
          </a:prstGeom>
        </p:spPr>
        <p:txBody>
          <a:bodyPr lIns="0" tIns="0" rIns="0" bIns="0" rtlCol="0" anchor="t">
            <a:spAutoFit/>
          </a:bodyPr>
          <a:lstStyle/>
          <a:p>
            <a:pPr algn="ctr">
              <a:lnSpc>
                <a:spcPts val="4613"/>
              </a:lnSpc>
            </a:pPr>
            <a:r>
              <a:rPr lang="en-US" sz="4193" b="1" spc="729">
                <a:solidFill>
                  <a:srgbClr val="50CAF4"/>
                </a:solidFill>
                <a:latin typeface="Open Sans Bold"/>
                <a:ea typeface="Open Sans Bold"/>
                <a:cs typeface="Open Sans Bold"/>
                <a:sym typeface="Open Sans Bold"/>
              </a:rPr>
              <a:t>IMPROVING THE SYSTEM</a:t>
            </a:r>
          </a:p>
          <a:p>
            <a:pPr algn="ctr">
              <a:lnSpc>
                <a:spcPts val="4613"/>
              </a:lnSpc>
            </a:pPr>
            <a:endParaRPr lang="en-US" sz="4193" b="1" spc="729">
              <a:solidFill>
                <a:srgbClr val="50CAF4"/>
              </a:solidFill>
              <a:latin typeface="Open Sans Bold"/>
              <a:ea typeface="Open Sans Bold"/>
              <a:cs typeface="Open Sans Bold"/>
              <a:sym typeface="Open Sans Bold"/>
            </a:endParaRPr>
          </a:p>
        </p:txBody>
      </p:sp>
      <p:sp>
        <p:nvSpPr>
          <p:cNvPr id="23" name="TextBox 23"/>
          <p:cNvSpPr txBox="1"/>
          <p:nvPr/>
        </p:nvSpPr>
        <p:spPr>
          <a:xfrm>
            <a:off x="1028700" y="1865967"/>
            <a:ext cx="15805080" cy="1429798"/>
          </a:xfrm>
          <a:prstGeom prst="rect">
            <a:avLst/>
          </a:prstGeom>
        </p:spPr>
        <p:txBody>
          <a:bodyPr lIns="0" tIns="0" rIns="0" bIns="0" rtlCol="0" anchor="t">
            <a:spAutoFit/>
          </a:bodyPr>
          <a:lstStyle/>
          <a:p>
            <a:pPr algn="l">
              <a:lnSpc>
                <a:spcPts val="11090"/>
              </a:lnSpc>
            </a:pPr>
            <a:r>
              <a:rPr lang="en-US" sz="10082" b="1">
                <a:solidFill>
                  <a:srgbClr val="322C23"/>
                </a:solidFill>
                <a:latin typeface="HK Grotesk Bold"/>
                <a:ea typeface="HK Grotesk Bold"/>
                <a:cs typeface="HK Grotesk Bold"/>
                <a:sym typeface="HK Grotesk Bold"/>
              </a:rPr>
              <a:t>Culture and Where to Start</a:t>
            </a:r>
          </a:p>
        </p:txBody>
      </p:sp>
      <p:sp>
        <p:nvSpPr>
          <p:cNvPr id="24" name="TextBox 24"/>
          <p:cNvSpPr txBox="1"/>
          <p:nvPr/>
        </p:nvSpPr>
        <p:spPr>
          <a:xfrm>
            <a:off x="932108" y="6046385"/>
            <a:ext cx="3637394" cy="2914937"/>
          </a:xfrm>
          <a:prstGeom prst="rect">
            <a:avLst/>
          </a:prstGeom>
        </p:spPr>
        <p:txBody>
          <a:bodyPr lIns="0" tIns="0" rIns="0" bIns="0" rtlCol="0" anchor="t">
            <a:spAutoFit/>
          </a:bodyPr>
          <a:lstStyle/>
          <a:p>
            <a:pPr algn="ctr">
              <a:lnSpc>
                <a:spcPts val="5799"/>
              </a:lnSpc>
            </a:pPr>
            <a:r>
              <a:rPr lang="en-US" sz="5272" b="1">
                <a:solidFill>
                  <a:srgbClr val="1B2A3F"/>
                </a:solidFill>
                <a:latin typeface="HK Grotesk Bold"/>
                <a:ea typeface="HK Grotesk Bold"/>
                <a:cs typeface="HK Grotesk Bold"/>
                <a:sym typeface="HK Grotesk Bold"/>
              </a:rPr>
              <a:t>Map the </a:t>
            </a:r>
            <a:r>
              <a:rPr lang="en-US" sz="5272" b="1">
                <a:solidFill>
                  <a:srgbClr val="50CAF4"/>
                </a:solidFill>
                <a:latin typeface="HK Grotesk Bold"/>
                <a:ea typeface="HK Grotesk Bold"/>
                <a:cs typeface="HK Grotesk Bold"/>
                <a:sym typeface="HK Grotesk Bold"/>
              </a:rPr>
              <a:t>Value </a:t>
            </a:r>
            <a:r>
              <a:rPr lang="en-US" sz="5272" b="1">
                <a:solidFill>
                  <a:srgbClr val="1B2A3F"/>
                </a:solidFill>
                <a:latin typeface="HK Grotesk Bold"/>
                <a:ea typeface="HK Grotesk Bold"/>
                <a:cs typeface="HK Grotesk Bold"/>
                <a:sym typeface="HK Grotesk Bold"/>
              </a:rPr>
              <a:t>Stream</a:t>
            </a:r>
          </a:p>
          <a:p>
            <a:pPr algn="ctr">
              <a:lnSpc>
                <a:spcPts val="5799"/>
              </a:lnSpc>
            </a:pPr>
            <a:endParaRPr lang="en-US" sz="5272" b="1">
              <a:solidFill>
                <a:srgbClr val="1B2A3F"/>
              </a:solidFill>
              <a:latin typeface="HK Grotesk Bold"/>
              <a:ea typeface="HK Grotesk Bold"/>
              <a:cs typeface="HK Grotesk Bold"/>
              <a:sym typeface="HK Grotesk Bold"/>
            </a:endParaRPr>
          </a:p>
        </p:txBody>
      </p:sp>
      <p:sp>
        <p:nvSpPr>
          <p:cNvPr id="25" name="TextBox 25"/>
          <p:cNvSpPr txBox="1"/>
          <p:nvPr/>
        </p:nvSpPr>
        <p:spPr>
          <a:xfrm>
            <a:off x="5197684" y="5482934"/>
            <a:ext cx="3637394" cy="2914937"/>
          </a:xfrm>
          <a:prstGeom prst="rect">
            <a:avLst/>
          </a:prstGeom>
        </p:spPr>
        <p:txBody>
          <a:bodyPr lIns="0" tIns="0" rIns="0" bIns="0" rtlCol="0" anchor="t">
            <a:spAutoFit/>
          </a:bodyPr>
          <a:lstStyle/>
          <a:p>
            <a:pPr algn="ctr">
              <a:lnSpc>
                <a:spcPts val="5799"/>
              </a:lnSpc>
            </a:pPr>
            <a:r>
              <a:rPr lang="en-US" sz="5272" b="1">
                <a:solidFill>
                  <a:srgbClr val="1B2A3F"/>
                </a:solidFill>
                <a:latin typeface="HK Grotesk Bold"/>
                <a:ea typeface="HK Grotesk Bold"/>
                <a:cs typeface="HK Grotesk Bold"/>
                <a:sym typeface="HK Grotesk Bold"/>
              </a:rPr>
              <a:t>Train </a:t>
            </a:r>
            <a:r>
              <a:rPr lang="en-US" sz="5272" b="1">
                <a:solidFill>
                  <a:srgbClr val="50CAF4"/>
                </a:solidFill>
                <a:latin typeface="HK Grotesk Bold"/>
                <a:ea typeface="HK Grotesk Bold"/>
                <a:cs typeface="HK Grotesk Bold"/>
                <a:sym typeface="HK Grotesk Bold"/>
              </a:rPr>
              <a:t>Everyone </a:t>
            </a:r>
            <a:r>
              <a:rPr lang="en-US" sz="5272" b="1">
                <a:solidFill>
                  <a:srgbClr val="1B2A3F"/>
                </a:solidFill>
                <a:latin typeface="HK Grotesk Bold"/>
                <a:ea typeface="HK Grotesk Bold"/>
                <a:cs typeface="HK Grotesk Bold"/>
                <a:sym typeface="HK Grotesk Bold"/>
              </a:rPr>
              <a:t>to see Value</a:t>
            </a:r>
          </a:p>
          <a:p>
            <a:pPr algn="ctr">
              <a:lnSpc>
                <a:spcPts val="5799"/>
              </a:lnSpc>
            </a:pPr>
            <a:endParaRPr lang="en-US" sz="5272" b="1">
              <a:solidFill>
                <a:srgbClr val="1B2A3F"/>
              </a:solidFill>
              <a:latin typeface="HK Grotesk Bold"/>
              <a:ea typeface="HK Grotesk Bold"/>
              <a:cs typeface="HK Grotesk Bold"/>
              <a:sym typeface="HK Grotesk Bold"/>
            </a:endParaRPr>
          </a:p>
        </p:txBody>
      </p:sp>
      <p:sp>
        <p:nvSpPr>
          <p:cNvPr id="26" name="TextBox 26"/>
          <p:cNvSpPr txBox="1"/>
          <p:nvPr/>
        </p:nvSpPr>
        <p:spPr>
          <a:xfrm>
            <a:off x="9452923" y="5315799"/>
            <a:ext cx="3637394" cy="3638837"/>
          </a:xfrm>
          <a:prstGeom prst="rect">
            <a:avLst/>
          </a:prstGeom>
        </p:spPr>
        <p:txBody>
          <a:bodyPr lIns="0" tIns="0" rIns="0" bIns="0" rtlCol="0" anchor="t">
            <a:spAutoFit/>
          </a:bodyPr>
          <a:lstStyle/>
          <a:p>
            <a:pPr algn="ctr">
              <a:lnSpc>
                <a:spcPts val="5799"/>
              </a:lnSpc>
            </a:pPr>
            <a:r>
              <a:rPr lang="en-US" sz="5272" b="1">
                <a:solidFill>
                  <a:srgbClr val="1B2A3F"/>
                </a:solidFill>
                <a:latin typeface="HK Grotesk Bold"/>
                <a:ea typeface="HK Grotesk Bold"/>
                <a:cs typeface="HK Grotesk Bold"/>
                <a:sym typeface="HK Grotesk Bold"/>
              </a:rPr>
              <a:t>Identify your</a:t>
            </a:r>
            <a:r>
              <a:rPr lang="en-US" sz="5272" b="1">
                <a:solidFill>
                  <a:srgbClr val="50CAF4"/>
                </a:solidFill>
                <a:latin typeface="HK Grotesk Bold"/>
                <a:ea typeface="HK Grotesk Bold"/>
                <a:cs typeface="HK Grotesk Bold"/>
                <a:sym typeface="HK Grotesk Bold"/>
              </a:rPr>
              <a:t> Biggest </a:t>
            </a:r>
            <a:r>
              <a:rPr lang="en-US" sz="5272" b="1">
                <a:solidFill>
                  <a:srgbClr val="1B2A3F"/>
                </a:solidFill>
                <a:latin typeface="HK Grotesk Bold"/>
                <a:ea typeface="HK Grotesk Bold"/>
                <a:cs typeface="HK Grotesk Bold"/>
                <a:sym typeface="HK Grotesk Bold"/>
              </a:rPr>
              <a:t>constraints</a:t>
            </a:r>
          </a:p>
          <a:p>
            <a:pPr algn="ctr">
              <a:lnSpc>
                <a:spcPts val="5799"/>
              </a:lnSpc>
            </a:pPr>
            <a:endParaRPr lang="en-US" sz="5272" b="1">
              <a:solidFill>
                <a:srgbClr val="1B2A3F"/>
              </a:solidFill>
              <a:latin typeface="HK Grotesk Bold"/>
              <a:ea typeface="HK Grotesk Bold"/>
              <a:cs typeface="HK Grotesk Bold"/>
              <a:sym typeface="HK Grotesk Bold"/>
            </a:endParaRPr>
          </a:p>
        </p:txBody>
      </p:sp>
      <p:sp>
        <p:nvSpPr>
          <p:cNvPr id="27" name="TextBox 27"/>
          <p:cNvSpPr txBox="1"/>
          <p:nvPr/>
        </p:nvSpPr>
        <p:spPr>
          <a:xfrm>
            <a:off x="13708162" y="5482934"/>
            <a:ext cx="3637394" cy="2191037"/>
          </a:xfrm>
          <a:prstGeom prst="rect">
            <a:avLst/>
          </a:prstGeom>
        </p:spPr>
        <p:txBody>
          <a:bodyPr lIns="0" tIns="0" rIns="0" bIns="0" rtlCol="0" anchor="t">
            <a:spAutoFit/>
          </a:bodyPr>
          <a:lstStyle/>
          <a:p>
            <a:pPr algn="ctr">
              <a:lnSpc>
                <a:spcPts val="5799"/>
              </a:lnSpc>
            </a:pPr>
            <a:r>
              <a:rPr lang="en-US" sz="5272" b="1">
                <a:solidFill>
                  <a:srgbClr val="1D2B40"/>
                </a:solidFill>
                <a:latin typeface="HK Grotesk Bold"/>
                <a:ea typeface="HK Grotesk Bold"/>
                <a:cs typeface="HK Grotesk Bold"/>
                <a:sym typeface="HK Grotesk Bold"/>
              </a:rPr>
              <a:t>Practice</a:t>
            </a:r>
            <a:r>
              <a:rPr lang="en-US" sz="5272" b="1">
                <a:solidFill>
                  <a:srgbClr val="50CAF4"/>
                </a:solidFill>
                <a:latin typeface="HK Grotesk Bold"/>
                <a:ea typeface="HK Grotesk Bold"/>
                <a:cs typeface="HK Grotesk Bold"/>
                <a:sym typeface="HK Grotesk Bold"/>
              </a:rPr>
              <a:t> Kaizen</a:t>
            </a:r>
          </a:p>
          <a:p>
            <a:pPr algn="ctr">
              <a:lnSpc>
                <a:spcPts val="5799"/>
              </a:lnSpc>
            </a:pPr>
            <a:endParaRPr lang="en-US" sz="5272" b="1">
              <a:solidFill>
                <a:srgbClr val="50CAF4"/>
              </a:solidFill>
              <a:latin typeface="HK Grotesk Bold"/>
              <a:ea typeface="HK Grotesk Bold"/>
              <a:cs typeface="HK Grotesk Bold"/>
              <a:sym typeface="HK Grotesk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grpSp>
        <p:nvGrpSpPr>
          <p:cNvPr id="2" name="Group 2"/>
          <p:cNvGrpSpPr/>
          <p:nvPr/>
        </p:nvGrpSpPr>
        <p:grpSpPr>
          <a:xfrm>
            <a:off x="16784273" y="226547"/>
            <a:ext cx="1269477" cy="958363"/>
            <a:chOff x="0" y="0"/>
            <a:chExt cx="4619376" cy="3487293"/>
          </a:xfrm>
        </p:grpSpPr>
        <p:sp>
          <p:nvSpPr>
            <p:cNvPr id="3" name="Freeform 3"/>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grpSp>
        <p:nvGrpSpPr>
          <p:cNvPr id="4" name="Group 4"/>
          <p:cNvGrpSpPr/>
          <p:nvPr/>
        </p:nvGrpSpPr>
        <p:grpSpPr>
          <a:xfrm>
            <a:off x="717063" y="3136557"/>
            <a:ext cx="4072341" cy="5821816"/>
            <a:chOff x="0" y="0"/>
            <a:chExt cx="1216224" cy="1396664"/>
          </a:xfrm>
        </p:grpSpPr>
        <p:sp>
          <p:nvSpPr>
            <p:cNvPr id="5" name="Freeform 5"/>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solidFill>
          </p:spPr>
          <p:txBody>
            <a:bodyPr/>
            <a:lstStyle/>
            <a:p>
              <a:endParaRPr lang="en-US" dirty="0"/>
            </a:p>
          </p:txBody>
        </p:sp>
        <p:sp>
          <p:nvSpPr>
            <p:cNvPr id="6" name="TextBox 6"/>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7" name="Group 7"/>
          <p:cNvGrpSpPr/>
          <p:nvPr/>
        </p:nvGrpSpPr>
        <p:grpSpPr>
          <a:xfrm>
            <a:off x="4972302" y="3136557"/>
            <a:ext cx="4072341" cy="5861520"/>
            <a:chOff x="0" y="0"/>
            <a:chExt cx="1216224" cy="1396664"/>
          </a:xfrm>
        </p:grpSpPr>
        <p:sp>
          <p:nvSpPr>
            <p:cNvPr id="8" name="Freeform 8"/>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solidFill>
          </p:spPr>
          <p:txBody>
            <a:bodyPr/>
            <a:lstStyle/>
            <a:p>
              <a:endParaRPr lang="en-US"/>
            </a:p>
          </p:txBody>
        </p:sp>
        <p:sp>
          <p:nvSpPr>
            <p:cNvPr id="9" name="TextBox 9"/>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10" name="Group 10"/>
          <p:cNvGrpSpPr/>
          <p:nvPr/>
        </p:nvGrpSpPr>
        <p:grpSpPr>
          <a:xfrm>
            <a:off x="9227541" y="3136557"/>
            <a:ext cx="4072341" cy="5901494"/>
            <a:chOff x="0" y="0"/>
            <a:chExt cx="1216224" cy="1396664"/>
          </a:xfrm>
        </p:grpSpPr>
        <p:sp>
          <p:nvSpPr>
            <p:cNvPr id="11" name="Freeform 11"/>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solidFill>
          </p:spPr>
          <p:txBody>
            <a:bodyPr/>
            <a:lstStyle/>
            <a:p>
              <a:endParaRPr lang="en-US"/>
            </a:p>
          </p:txBody>
        </p:sp>
        <p:sp>
          <p:nvSpPr>
            <p:cNvPr id="12" name="TextBox 12"/>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grpSp>
        <p:nvGrpSpPr>
          <p:cNvPr id="13" name="Group 13"/>
          <p:cNvGrpSpPr/>
          <p:nvPr/>
        </p:nvGrpSpPr>
        <p:grpSpPr>
          <a:xfrm>
            <a:off x="13517356" y="3156199"/>
            <a:ext cx="4072341" cy="5941740"/>
            <a:chOff x="0" y="0"/>
            <a:chExt cx="1216224" cy="1396664"/>
          </a:xfrm>
        </p:grpSpPr>
        <p:sp>
          <p:nvSpPr>
            <p:cNvPr id="14" name="Freeform 14"/>
            <p:cNvSpPr/>
            <p:nvPr/>
          </p:nvSpPr>
          <p:spPr>
            <a:xfrm>
              <a:off x="0" y="0"/>
              <a:ext cx="1216224" cy="1396664"/>
            </a:xfrm>
            <a:custGeom>
              <a:avLst/>
              <a:gdLst/>
              <a:ahLst/>
              <a:cxnLst/>
              <a:rect l="l" t="t" r="r" b="b"/>
              <a:pathLst>
                <a:path w="1216224" h="1396664">
                  <a:moveTo>
                    <a:pt x="0" y="0"/>
                  </a:moveTo>
                  <a:lnTo>
                    <a:pt x="1216224" y="0"/>
                  </a:lnTo>
                  <a:lnTo>
                    <a:pt x="1216224" y="1396664"/>
                  </a:lnTo>
                  <a:lnTo>
                    <a:pt x="0" y="1396664"/>
                  </a:lnTo>
                  <a:close/>
                </a:path>
              </a:pathLst>
            </a:custGeom>
            <a:solidFill>
              <a:srgbClr val="344C71"/>
            </a:solidFill>
          </p:spPr>
          <p:txBody>
            <a:bodyPr/>
            <a:lstStyle/>
            <a:p>
              <a:endParaRPr lang="en-US" dirty="0"/>
            </a:p>
          </p:txBody>
        </p:sp>
        <p:sp>
          <p:nvSpPr>
            <p:cNvPr id="15" name="TextBox 15"/>
            <p:cNvSpPr txBox="1"/>
            <p:nvPr/>
          </p:nvSpPr>
          <p:spPr>
            <a:xfrm>
              <a:off x="0" y="-9525"/>
              <a:ext cx="1216224" cy="1406189"/>
            </a:xfrm>
            <a:prstGeom prst="rect">
              <a:avLst/>
            </a:prstGeom>
          </p:spPr>
          <p:txBody>
            <a:bodyPr lIns="50800" tIns="50800" rIns="50800" bIns="50800" rtlCol="0" anchor="ctr"/>
            <a:lstStyle/>
            <a:p>
              <a:pPr algn="ctr">
                <a:lnSpc>
                  <a:spcPts val="2174"/>
                </a:lnSpc>
              </a:pPr>
              <a:endParaRPr/>
            </a:p>
          </p:txBody>
        </p:sp>
      </p:grpSp>
      <p:sp>
        <p:nvSpPr>
          <p:cNvPr id="16" name="Freeform 16"/>
          <p:cNvSpPr/>
          <p:nvPr/>
        </p:nvSpPr>
        <p:spPr>
          <a:xfrm>
            <a:off x="10735150" y="3451767"/>
            <a:ext cx="1057123" cy="1106935"/>
          </a:xfrm>
          <a:custGeom>
            <a:avLst/>
            <a:gdLst/>
            <a:ahLst/>
            <a:cxnLst/>
            <a:rect l="l" t="t" r="r" b="b"/>
            <a:pathLst>
              <a:path w="1057123" h="1106935">
                <a:moveTo>
                  <a:pt x="0" y="0"/>
                </a:moveTo>
                <a:lnTo>
                  <a:pt x="1057123" y="0"/>
                </a:lnTo>
                <a:lnTo>
                  <a:pt x="1057123" y="1106935"/>
                </a:lnTo>
                <a:lnTo>
                  <a:pt x="0" y="11069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14789275" y="3386064"/>
            <a:ext cx="1459351" cy="1262339"/>
          </a:xfrm>
          <a:custGeom>
            <a:avLst/>
            <a:gdLst/>
            <a:ahLst/>
            <a:cxnLst/>
            <a:rect l="l" t="t" r="r" b="b"/>
            <a:pathLst>
              <a:path w="1459351" h="1262339">
                <a:moveTo>
                  <a:pt x="0" y="0"/>
                </a:moveTo>
                <a:lnTo>
                  <a:pt x="1459352" y="0"/>
                </a:lnTo>
                <a:lnTo>
                  <a:pt x="1459352" y="1262338"/>
                </a:lnTo>
                <a:lnTo>
                  <a:pt x="0" y="12623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a:off x="6114762" y="3463780"/>
            <a:ext cx="1465344" cy="1223563"/>
          </a:xfrm>
          <a:custGeom>
            <a:avLst/>
            <a:gdLst/>
            <a:ahLst/>
            <a:cxnLst/>
            <a:rect l="l" t="t" r="r" b="b"/>
            <a:pathLst>
              <a:path w="1465344" h="1223563">
                <a:moveTo>
                  <a:pt x="0" y="0"/>
                </a:moveTo>
                <a:lnTo>
                  <a:pt x="1465344" y="0"/>
                </a:lnTo>
                <a:lnTo>
                  <a:pt x="1465344" y="1223563"/>
                </a:lnTo>
                <a:lnTo>
                  <a:pt x="0" y="12235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2330746" y="3463780"/>
            <a:ext cx="1017486" cy="1176284"/>
          </a:xfrm>
          <a:custGeom>
            <a:avLst/>
            <a:gdLst/>
            <a:ahLst/>
            <a:cxnLst/>
            <a:rect l="l" t="t" r="r" b="b"/>
            <a:pathLst>
              <a:path w="1017486" h="1176284">
                <a:moveTo>
                  <a:pt x="0" y="0"/>
                </a:moveTo>
                <a:lnTo>
                  <a:pt x="1017486" y="0"/>
                </a:lnTo>
                <a:lnTo>
                  <a:pt x="1017486" y="1176284"/>
                </a:lnTo>
                <a:lnTo>
                  <a:pt x="0" y="11762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TextBox 20"/>
          <p:cNvSpPr txBox="1"/>
          <p:nvPr/>
        </p:nvSpPr>
        <p:spPr>
          <a:xfrm>
            <a:off x="717063" y="743829"/>
            <a:ext cx="8660783" cy="1146959"/>
          </a:xfrm>
          <a:prstGeom prst="rect">
            <a:avLst/>
          </a:prstGeom>
        </p:spPr>
        <p:txBody>
          <a:bodyPr lIns="0" tIns="0" rIns="0" bIns="0" rtlCol="0" anchor="t">
            <a:spAutoFit/>
          </a:bodyPr>
          <a:lstStyle/>
          <a:p>
            <a:pPr algn="ctr">
              <a:lnSpc>
                <a:spcPts val="4613"/>
              </a:lnSpc>
            </a:pPr>
            <a:r>
              <a:rPr lang="en-US" sz="4193" b="1" spc="729">
                <a:solidFill>
                  <a:srgbClr val="FFFFFF"/>
                </a:solidFill>
                <a:latin typeface="Open Sans Bold"/>
                <a:ea typeface="Open Sans Bold"/>
                <a:cs typeface="Open Sans Bold"/>
                <a:sym typeface="Open Sans Bold"/>
              </a:rPr>
              <a:t>IMPROVING THE SYSTEM</a:t>
            </a:r>
          </a:p>
          <a:p>
            <a:pPr algn="ctr">
              <a:lnSpc>
                <a:spcPts val="4613"/>
              </a:lnSpc>
            </a:pPr>
            <a:endParaRPr lang="en-US" sz="4193" b="1" spc="729">
              <a:solidFill>
                <a:srgbClr val="FFFFFF"/>
              </a:solidFill>
              <a:latin typeface="Open Sans Bold"/>
              <a:ea typeface="Open Sans Bold"/>
              <a:cs typeface="Open Sans Bold"/>
              <a:sym typeface="Open Sans Bold"/>
            </a:endParaRPr>
          </a:p>
        </p:txBody>
      </p:sp>
      <p:sp>
        <p:nvSpPr>
          <p:cNvPr id="21" name="TextBox 21"/>
          <p:cNvSpPr txBox="1"/>
          <p:nvPr/>
        </p:nvSpPr>
        <p:spPr>
          <a:xfrm>
            <a:off x="1142103" y="1473306"/>
            <a:ext cx="15805080" cy="1429798"/>
          </a:xfrm>
          <a:prstGeom prst="rect">
            <a:avLst/>
          </a:prstGeom>
        </p:spPr>
        <p:txBody>
          <a:bodyPr lIns="0" tIns="0" rIns="0" bIns="0" rtlCol="0" anchor="t">
            <a:spAutoFit/>
          </a:bodyPr>
          <a:lstStyle/>
          <a:p>
            <a:pPr algn="l">
              <a:lnSpc>
                <a:spcPts val="11090"/>
              </a:lnSpc>
            </a:pPr>
            <a:r>
              <a:rPr lang="en-US" sz="10082" b="1" dirty="0">
                <a:solidFill>
                  <a:srgbClr val="50CAF4"/>
                </a:solidFill>
                <a:latin typeface="HK Grotesk Bold"/>
                <a:ea typeface="HK Grotesk Bold"/>
                <a:cs typeface="HK Grotesk Bold"/>
                <a:sym typeface="HK Grotesk Bold"/>
              </a:rPr>
              <a:t>IMPACTS</a:t>
            </a:r>
          </a:p>
        </p:txBody>
      </p:sp>
      <p:sp>
        <p:nvSpPr>
          <p:cNvPr id="22" name="TextBox 22"/>
          <p:cNvSpPr txBox="1"/>
          <p:nvPr/>
        </p:nvSpPr>
        <p:spPr>
          <a:xfrm>
            <a:off x="934858" y="5233843"/>
            <a:ext cx="3637394" cy="2991075"/>
          </a:xfrm>
          <a:prstGeom prst="rect">
            <a:avLst/>
          </a:prstGeom>
        </p:spPr>
        <p:txBody>
          <a:bodyPr lIns="0" tIns="0" rIns="0" bIns="0" rtlCol="0" anchor="t">
            <a:spAutoFit/>
          </a:bodyPr>
          <a:lstStyle/>
          <a:p>
            <a:pPr algn="ctr">
              <a:lnSpc>
                <a:spcPts val="5799"/>
              </a:lnSpc>
            </a:pPr>
            <a:r>
              <a:rPr lang="en-US" sz="5250" b="1" u="sng" dirty="0">
                <a:solidFill>
                  <a:srgbClr val="FFFFFF"/>
                </a:solidFill>
                <a:latin typeface="HK Grotesk Bold"/>
                <a:ea typeface="HK Grotesk Bold"/>
                <a:cs typeface="HK Grotesk Bold"/>
                <a:sym typeface="HK Grotesk Bold"/>
              </a:rPr>
              <a:t>Focus on Results -</a:t>
            </a:r>
          </a:p>
          <a:p>
            <a:pPr algn="ctr">
              <a:lnSpc>
                <a:spcPts val="5799"/>
              </a:lnSpc>
            </a:pPr>
            <a:r>
              <a:rPr lang="en-US" sz="5250" b="1" dirty="0">
                <a:solidFill>
                  <a:srgbClr val="FFFFFF"/>
                </a:solidFill>
                <a:latin typeface="HK Grotesk Bold"/>
                <a:ea typeface="HK Grotesk Bold"/>
                <a:cs typeface="HK Grotesk Bold"/>
                <a:sym typeface="HK Grotesk Bold"/>
              </a:rPr>
              <a:t>‘50% Reduction’</a:t>
            </a:r>
          </a:p>
        </p:txBody>
      </p:sp>
      <p:sp>
        <p:nvSpPr>
          <p:cNvPr id="23" name="TextBox 23"/>
          <p:cNvSpPr txBox="1"/>
          <p:nvPr/>
        </p:nvSpPr>
        <p:spPr>
          <a:xfrm>
            <a:off x="5189776" y="5233843"/>
            <a:ext cx="3637394" cy="2991909"/>
          </a:xfrm>
          <a:prstGeom prst="rect">
            <a:avLst/>
          </a:prstGeom>
        </p:spPr>
        <p:txBody>
          <a:bodyPr lIns="0" tIns="0" rIns="0" bIns="0" rtlCol="0" anchor="t">
            <a:spAutoFit/>
          </a:bodyPr>
          <a:lstStyle/>
          <a:p>
            <a:pPr algn="ctr">
              <a:lnSpc>
                <a:spcPts val="5799"/>
              </a:lnSpc>
            </a:pPr>
            <a:r>
              <a:rPr lang="en-US" sz="5250" b="1" u="sng" dirty="0">
                <a:solidFill>
                  <a:srgbClr val="FFFFFF"/>
                </a:solidFill>
                <a:latin typeface="HK Grotesk Bold"/>
                <a:ea typeface="HK Grotesk Bold"/>
                <a:cs typeface="HK Grotesk Bold"/>
                <a:sym typeface="HK Grotesk Bold"/>
              </a:rPr>
              <a:t>Develop Teamwork</a:t>
            </a:r>
          </a:p>
          <a:p>
            <a:pPr algn="ctr">
              <a:lnSpc>
                <a:spcPts val="5799"/>
              </a:lnSpc>
            </a:pPr>
            <a:r>
              <a:rPr lang="en-US" sz="5272" b="1" dirty="0">
                <a:solidFill>
                  <a:srgbClr val="FFFFFF"/>
                </a:solidFill>
                <a:latin typeface="HK Grotesk Bold"/>
                <a:ea typeface="HK Grotesk Bold"/>
                <a:cs typeface="HK Grotesk Bold"/>
                <a:sym typeface="HK Grotesk Bold"/>
              </a:rPr>
              <a:t>‘I have help and a team’</a:t>
            </a:r>
          </a:p>
        </p:txBody>
      </p:sp>
      <p:sp>
        <p:nvSpPr>
          <p:cNvPr id="24" name="TextBox 24"/>
          <p:cNvSpPr txBox="1"/>
          <p:nvPr/>
        </p:nvSpPr>
        <p:spPr>
          <a:xfrm>
            <a:off x="9445015" y="5066708"/>
            <a:ext cx="3637394" cy="3735703"/>
          </a:xfrm>
          <a:prstGeom prst="rect">
            <a:avLst/>
          </a:prstGeom>
        </p:spPr>
        <p:txBody>
          <a:bodyPr lIns="0" tIns="0" rIns="0" bIns="0" rtlCol="0" anchor="t">
            <a:spAutoFit/>
          </a:bodyPr>
          <a:lstStyle/>
          <a:p>
            <a:pPr algn="ctr">
              <a:lnSpc>
                <a:spcPts val="5799"/>
              </a:lnSpc>
            </a:pPr>
            <a:r>
              <a:rPr lang="en-US" sz="5250" b="1" u="sng" dirty="0">
                <a:solidFill>
                  <a:srgbClr val="FFFFFF"/>
                </a:solidFill>
                <a:latin typeface="HK Grotesk Bold"/>
                <a:ea typeface="HK Grotesk Bold"/>
                <a:cs typeface="HK Grotesk Bold"/>
                <a:sym typeface="HK Grotesk Bold"/>
              </a:rPr>
              <a:t>Give Individuals Tools</a:t>
            </a:r>
          </a:p>
          <a:p>
            <a:pPr algn="ctr">
              <a:lnSpc>
                <a:spcPts val="5799"/>
              </a:lnSpc>
            </a:pPr>
            <a:r>
              <a:rPr lang="en-US" sz="5272" b="1" dirty="0">
                <a:solidFill>
                  <a:srgbClr val="FFFFFF"/>
                </a:solidFill>
                <a:latin typeface="HK Grotesk Bold"/>
                <a:ea typeface="HK Grotesk Bold"/>
                <a:cs typeface="HK Grotesk Bold"/>
                <a:sym typeface="HK Grotesk Bold"/>
              </a:rPr>
              <a:t>‘I can see problems’</a:t>
            </a:r>
          </a:p>
        </p:txBody>
      </p:sp>
      <p:sp>
        <p:nvSpPr>
          <p:cNvPr id="25" name="TextBox 25"/>
          <p:cNvSpPr txBox="1"/>
          <p:nvPr/>
        </p:nvSpPr>
        <p:spPr>
          <a:xfrm>
            <a:off x="13781617" y="4532257"/>
            <a:ext cx="3637394" cy="5223289"/>
          </a:xfrm>
          <a:prstGeom prst="rect">
            <a:avLst/>
          </a:prstGeom>
        </p:spPr>
        <p:txBody>
          <a:bodyPr lIns="0" tIns="0" rIns="0" bIns="0" rtlCol="0" anchor="t">
            <a:spAutoFit/>
          </a:bodyPr>
          <a:lstStyle/>
          <a:p>
            <a:pPr algn="ctr">
              <a:lnSpc>
                <a:spcPts val="5799"/>
              </a:lnSpc>
            </a:pPr>
            <a:r>
              <a:rPr lang="en-US" sz="5250" b="1" u="sng" dirty="0">
                <a:solidFill>
                  <a:srgbClr val="FFFFFF"/>
                </a:solidFill>
                <a:latin typeface="HK Grotesk Bold"/>
                <a:ea typeface="HK Grotesk Bold"/>
                <a:cs typeface="HK Grotesk Bold"/>
                <a:sym typeface="HK Grotesk Bold"/>
              </a:rPr>
              <a:t>Attack Problems</a:t>
            </a:r>
          </a:p>
          <a:p>
            <a:pPr algn="ctr">
              <a:lnSpc>
                <a:spcPts val="5799"/>
              </a:lnSpc>
            </a:pPr>
            <a:r>
              <a:rPr lang="en-US" sz="5250" b="1" dirty="0">
                <a:solidFill>
                  <a:srgbClr val="FFFFFF"/>
                </a:solidFill>
                <a:latin typeface="HK Grotesk Bold"/>
                <a:ea typeface="HK Grotesk Bold"/>
                <a:cs typeface="HK Grotesk Bold"/>
                <a:sym typeface="HK Grotesk Bold"/>
              </a:rPr>
              <a:t>‘We consistently have issues here…”</a:t>
            </a:r>
          </a:p>
          <a:p>
            <a:pPr algn="ctr">
              <a:lnSpc>
                <a:spcPts val="5799"/>
              </a:lnSpc>
            </a:pPr>
            <a:endParaRPr lang="en-US" sz="5272" b="1" dirty="0">
              <a:solidFill>
                <a:srgbClr val="FFFFFF"/>
              </a:solidFill>
              <a:latin typeface="HK Grotesk Bold"/>
              <a:ea typeface="HK Grotesk Bold"/>
              <a:cs typeface="HK Grotesk Bold"/>
              <a:sym typeface="HK Grotesk Bold"/>
            </a:endParaRPr>
          </a:p>
        </p:txBody>
      </p:sp>
      <p:grpSp>
        <p:nvGrpSpPr>
          <p:cNvPr id="26" name="Group 26"/>
          <p:cNvGrpSpPr/>
          <p:nvPr/>
        </p:nvGrpSpPr>
        <p:grpSpPr>
          <a:xfrm>
            <a:off x="14789275" y="9294518"/>
            <a:ext cx="3021840" cy="710691"/>
            <a:chOff x="0" y="0"/>
            <a:chExt cx="4619376" cy="1086407"/>
          </a:xfrm>
        </p:grpSpPr>
        <p:sp>
          <p:nvSpPr>
            <p:cNvPr id="27" name="Freeform 27"/>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8"/>
              <a:stretch>
                <a:fillRect t="-421691" b="-9809"/>
              </a:stretch>
            </a:blipFill>
          </p:spPr>
          <p:txBody>
            <a:bodyP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a:extLst>
            <a:ext uri="{FF2B5EF4-FFF2-40B4-BE49-F238E27FC236}">
              <a16:creationId xmlns:a16="http://schemas.microsoft.com/office/drawing/2014/main" id="{66D46E09-C85B-77EB-BECC-FB6A33CB4FE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A6EA504-F749-0EB5-CF70-0573ED112768}"/>
              </a:ext>
            </a:extLst>
          </p:cNvPr>
          <p:cNvGrpSpPr/>
          <p:nvPr/>
        </p:nvGrpSpPr>
        <p:grpSpPr>
          <a:xfrm>
            <a:off x="-1053318" y="1999371"/>
            <a:ext cx="6702835" cy="5060153"/>
            <a:chOff x="0" y="0"/>
            <a:chExt cx="4619376" cy="3487293"/>
          </a:xfrm>
        </p:grpSpPr>
        <p:sp>
          <p:nvSpPr>
            <p:cNvPr id="3" name="Freeform 3">
              <a:extLst>
                <a:ext uri="{FF2B5EF4-FFF2-40B4-BE49-F238E27FC236}">
                  <a16:creationId xmlns:a16="http://schemas.microsoft.com/office/drawing/2014/main" id="{66BABE0A-DEDF-F677-008E-91BDE377471B}"/>
                </a:ext>
              </a:extLst>
            </p:cNvPr>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5" name="TextBox 5">
            <a:extLst>
              <a:ext uri="{FF2B5EF4-FFF2-40B4-BE49-F238E27FC236}">
                <a16:creationId xmlns:a16="http://schemas.microsoft.com/office/drawing/2014/main" id="{1A127EA3-E981-06ED-D5EF-44D07DF50B0C}"/>
              </a:ext>
            </a:extLst>
          </p:cNvPr>
          <p:cNvSpPr txBox="1"/>
          <p:nvPr/>
        </p:nvSpPr>
        <p:spPr>
          <a:xfrm>
            <a:off x="5649510" y="1999371"/>
            <a:ext cx="11114483" cy="7149008"/>
          </a:xfrm>
          <a:prstGeom prst="rect">
            <a:avLst/>
          </a:prstGeom>
        </p:spPr>
        <p:txBody>
          <a:bodyPr wrap="square" lIns="0" tIns="0" rIns="0" bIns="0" rtlCol="0" anchor="t">
            <a:spAutoFit/>
          </a:bodyPr>
          <a:lstStyle/>
          <a:p>
            <a:pPr algn="l">
              <a:lnSpc>
                <a:spcPts val="11090"/>
              </a:lnSpc>
            </a:pPr>
            <a:r>
              <a:rPr lang="en-US" sz="6000" b="1" dirty="0">
                <a:solidFill>
                  <a:srgbClr val="FFFFFF"/>
                </a:solidFill>
                <a:latin typeface="HK Grotesk Bold"/>
                <a:ea typeface="HK Grotesk Bold"/>
                <a:cs typeface="HK Grotesk Bold"/>
                <a:sym typeface="HK Grotesk Bold"/>
              </a:rPr>
              <a:t>Its  not the time it takes to take the take that takes the time; it’s the time between.</a:t>
            </a:r>
          </a:p>
          <a:p>
            <a:pPr algn="l">
              <a:lnSpc>
                <a:spcPts val="11090"/>
              </a:lnSpc>
            </a:pPr>
            <a:r>
              <a:rPr lang="en-US" sz="6000" b="1" dirty="0">
                <a:solidFill>
                  <a:srgbClr val="FFFFFF"/>
                </a:solidFill>
                <a:latin typeface="HK Grotesk Bold"/>
                <a:ea typeface="HK Grotesk Bold"/>
                <a:cs typeface="HK Grotesk Bold"/>
                <a:sym typeface="HK Grotesk Bold"/>
              </a:rPr>
              <a:t>-Roy </a:t>
            </a:r>
            <a:r>
              <a:rPr lang="en-US" sz="6000" b="1" dirty="0" err="1">
                <a:solidFill>
                  <a:srgbClr val="FFFFFF"/>
                </a:solidFill>
                <a:latin typeface="HK Grotesk Bold"/>
                <a:ea typeface="HK Grotesk Bold"/>
                <a:cs typeface="HK Grotesk Bold"/>
                <a:sym typeface="HK Grotesk Bold"/>
              </a:rPr>
              <a:t>Sheider</a:t>
            </a:r>
            <a:endParaRPr lang="en-US" sz="6000" b="1" dirty="0">
              <a:solidFill>
                <a:srgbClr val="FFFFFF"/>
              </a:solidFill>
              <a:latin typeface="HK Grotesk Bold"/>
              <a:ea typeface="HK Grotesk Bold"/>
              <a:cs typeface="HK Grotesk Bold"/>
              <a:sym typeface="HK Grotesk Bold"/>
            </a:endParaRPr>
          </a:p>
          <a:p>
            <a:pPr algn="l">
              <a:lnSpc>
                <a:spcPts val="11090"/>
              </a:lnSpc>
            </a:pPr>
            <a:endParaRPr lang="en-US" sz="10082" b="1" dirty="0">
              <a:solidFill>
                <a:srgbClr val="FFFFFF"/>
              </a:solidFill>
              <a:latin typeface="HK Grotesk Bold"/>
              <a:ea typeface="HK Grotesk Bold"/>
              <a:cs typeface="HK Grotesk Bold"/>
              <a:sym typeface="HK Grotesk Bold"/>
            </a:endParaRPr>
          </a:p>
        </p:txBody>
      </p:sp>
      <p:grpSp>
        <p:nvGrpSpPr>
          <p:cNvPr id="6" name="Group 6">
            <a:extLst>
              <a:ext uri="{FF2B5EF4-FFF2-40B4-BE49-F238E27FC236}">
                <a16:creationId xmlns:a16="http://schemas.microsoft.com/office/drawing/2014/main" id="{FD031DC0-6F5E-71A8-6BA6-C4A2B791CC4E}"/>
              </a:ext>
            </a:extLst>
          </p:cNvPr>
          <p:cNvGrpSpPr/>
          <p:nvPr/>
        </p:nvGrpSpPr>
        <p:grpSpPr>
          <a:xfrm>
            <a:off x="14935880" y="9162287"/>
            <a:ext cx="3021840" cy="710691"/>
            <a:chOff x="0" y="0"/>
            <a:chExt cx="4619376" cy="1086407"/>
          </a:xfrm>
        </p:grpSpPr>
        <p:sp>
          <p:nvSpPr>
            <p:cNvPr id="7" name="Freeform 7">
              <a:extLst>
                <a:ext uri="{FF2B5EF4-FFF2-40B4-BE49-F238E27FC236}">
                  <a16:creationId xmlns:a16="http://schemas.microsoft.com/office/drawing/2014/main" id="{A325C1AC-73C1-3002-FC82-BA2777E877E8}"/>
                </a:ext>
              </a:extLst>
            </p:cNvPr>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4"/>
              <a:stretch>
                <a:fillRect t="-421691" b="-9809"/>
              </a:stretch>
            </a:blipFill>
          </p:spPr>
          <p:txBody>
            <a:bodyPr/>
            <a:lstStyle/>
            <a:p>
              <a:endParaRPr lang="en-US"/>
            </a:p>
          </p:txBody>
        </p:sp>
      </p:grpSp>
    </p:spTree>
    <p:extLst>
      <p:ext uri="{BB962C8B-B14F-4D97-AF65-F5344CB8AC3E}">
        <p14:creationId xmlns:p14="http://schemas.microsoft.com/office/powerpoint/2010/main" val="3697386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grpSp>
        <p:nvGrpSpPr>
          <p:cNvPr id="2" name="Group 2"/>
          <p:cNvGrpSpPr/>
          <p:nvPr/>
        </p:nvGrpSpPr>
        <p:grpSpPr>
          <a:xfrm>
            <a:off x="-1053318" y="1999371"/>
            <a:ext cx="6702835" cy="5060153"/>
            <a:chOff x="0" y="0"/>
            <a:chExt cx="4619376" cy="3487293"/>
          </a:xfrm>
        </p:grpSpPr>
        <p:sp>
          <p:nvSpPr>
            <p:cNvPr id="3" name="Freeform 3"/>
            <p:cNvSpPr/>
            <p:nvPr/>
          </p:nvSpPr>
          <p:spPr>
            <a:xfrm>
              <a:off x="0" y="0"/>
              <a:ext cx="4619371" cy="3487264"/>
            </a:xfrm>
            <a:custGeom>
              <a:avLst/>
              <a:gdLst/>
              <a:ahLst/>
              <a:cxnLst/>
              <a:rect l="l" t="t" r="r" b="b"/>
              <a:pathLst>
                <a:path w="4619371" h="3487264">
                  <a:moveTo>
                    <a:pt x="0" y="0"/>
                  </a:moveTo>
                  <a:lnTo>
                    <a:pt x="4619371" y="0"/>
                  </a:lnTo>
                  <a:lnTo>
                    <a:pt x="4619371" y="3487264"/>
                  </a:lnTo>
                  <a:lnTo>
                    <a:pt x="0" y="3487264"/>
                  </a:lnTo>
                  <a:lnTo>
                    <a:pt x="0" y="0"/>
                  </a:lnTo>
                  <a:close/>
                </a:path>
              </a:pathLst>
            </a:custGeom>
            <a:blipFill>
              <a:blip r:embed="rId3"/>
              <a:stretch>
                <a:fillRect b="-32464"/>
              </a:stretch>
            </a:blipFill>
          </p:spPr>
          <p:txBody>
            <a:bodyPr/>
            <a:lstStyle/>
            <a:p>
              <a:endParaRPr lang="en-US"/>
            </a:p>
          </p:txBody>
        </p:sp>
      </p:grpSp>
      <p:sp>
        <p:nvSpPr>
          <p:cNvPr id="5" name="TextBox 5"/>
          <p:cNvSpPr txBox="1"/>
          <p:nvPr/>
        </p:nvSpPr>
        <p:spPr>
          <a:xfrm>
            <a:off x="5649517" y="4271542"/>
            <a:ext cx="13679324" cy="4223798"/>
          </a:xfrm>
          <a:prstGeom prst="rect">
            <a:avLst/>
          </a:prstGeom>
        </p:spPr>
        <p:txBody>
          <a:bodyPr lIns="0" tIns="0" rIns="0" bIns="0" rtlCol="0" anchor="t">
            <a:spAutoFit/>
          </a:bodyPr>
          <a:lstStyle/>
          <a:p>
            <a:pPr algn="l">
              <a:lnSpc>
                <a:spcPts val="11090"/>
              </a:lnSpc>
            </a:pPr>
            <a:r>
              <a:rPr lang="en-US" sz="10082" b="1">
                <a:solidFill>
                  <a:srgbClr val="FFFFFF"/>
                </a:solidFill>
                <a:latin typeface="HK Grotesk Bold"/>
                <a:ea typeface="HK Grotesk Bold"/>
                <a:cs typeface="HK Grotesk Bold"/>
                <a:sym typeface="HK Grotesk Bold"/>
              </a:rPr>
              <a:t>What </a:t>
            </a:r>
            <a:r>
              <a:rPr lang="en-US" sz="10082" b="1">
                <a:solidFill>
                  <a:srgbClr val="50CAF4"/>
                </a:solidFill>
                <a:latin typeface="HK Grotesk Bold"/>
                <a:ea typeface="HK Grotesk Bold"/>
                <a:cs typeface="HK Grotesk Bold"/>
                <a:sym typeface="HK Grotesk Bold"/>
              </a:rPr>
              <a:t>questions</a:t>
            </a:r>
            <a:r>
              <a:rPr lang="en-US" sz="10082" b="1">
                <a:solidFill>
                  <a:srgbClr val="FFFFFF"/>
                </a:solidFill>
                <a:latin typeface="HK Grotesk Bold"/>
                <a:ea typeface="HK Grotesk Bold"/>
                <a:cs typeface="HK Grotesk Bold"/>
                <a:sym typeface="HK Grotesk Bold"/>
              </a:rPr>
              <a:t> </a:t>
            </a:r>
          </a:p>
          <a:p>
            <a:pPr algn="l">
              <a:lnSpc>
                <a:spcPts val="11090"/>
              </a:lnSpc>
            </a:pPr>
            <a:r>
              <a:rPr lang="en-US" sz="10082" b="1">
                <a:solidFill>
                  <a:srgbClr val="FFFFFF"/>
                </a:solidFill>
                <a:latin typeface="HK Grotesk Bold"/>
                <a:ea typeface="HK Grotesk Bold"/>
                <a:cs typeface="HK Grotesk Bold"/>
                <a:sym typeface="HK Grotesk Bold"/>
              </a:rPr>
              <a:t>do you have?</a:t>
            </a:r>
          </a:p>
          <a:p>
            <a:pPr algn="l">
              <a:lnSpc>
                <a:spcPts val="11090"/>
              </a:lnSpc>
            </a:pPr>
            <a:endParaRPr lang="en-US" sz="10082" b="1">
              <a:solidFill>
                <a:srgbClr val="FFFFFF"/>
              </a:solidFill>
              <a:latin typeface="HK Grotesk Bold"/>
              <a:ea typeface="HK Grotesk Bold"/>
              <a:cs typeface="HK Grotesk Bold"/>
              <a:sym typeface="HK Grotesk Bold"/>
            </a:endParaRPr>
          </a:p>
        </p:txBody>
      </p:sp>
      <p:grpSp>
        <p:nvGrpSpPr>
          <p:cNvPr id="6" name="Group 6"/>
          <p:cNvGrpSpPr/>
          <p:nvPr/>
        </p:nvGrpSpPr>
        <p:grpSpPr>
          <a:xfrm>
            <a:off x="14935880" y="9162287"/>
            <a:ext cx="3021840" cy="710691"/>
            <a:chOff x="0" y="0"/>
            <a:chExt cx="4619376" cy="1086407"/>
          </a:xfrm>
        </p:grpSpPr>
        <p:sp>
          <p:nvSpPr>
            <p:cNvPr id="7" name="Freeform 7"/>
            <p:cNvSpPr/>
            <p:nvPr/>
          </p:nvSpPr>
          <p:spPr>
            <a:xfrm>
              <a:off x="0" y="0"/>
              <a:ext cx="4619371" cy="1086398"/>
            </a:xfrm>
            <a:custGeom>
              <a:avLst/>
              <a:gdLst/>
              <a:ahLst/>
              <a:cxnLst/>
              <a:rect l="l" t="t" r="r" b="b"/>
              <a:pathLst>
                <a:path w="4619371" h="1086398">
                  <a:moveTo>
                    <a:pt x="0" y="0"/>
                  </a:moveTo>
                  <a:lnTo>
                    <a:pt x="4619371" y="0"/>
                  </a:lnTo>
                  <a:lnTo>
                    <a:pt x="4619371" y="1086398"/>
                  </a:lnTo>
                  <a:lnTo>
                    <a:pt x="0" y="1086398"/>
                  </a:lnTo>
                  <a:lnTo>
                    <a:pt x="0" y="0"/>
                  </a:lnTo>
                  <a:close/>
                </a:path>
              </a:pathLst>
            </a:custGeom>
            <a:blipFill>
              <a:blip r:embed="rId4"/>
              <a:stretch>
                <a:fillRect t="-421691" b="-9809"/>
              </a:stretch>
            </a:blipFill>
          </p:spPr>
          <p:txBody>
            <a:bodyPr/>
            <a:lstStyle/>
            <a:p>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2A3F"/>
        </a:solidFill>
        <a:effectLst/>
      </p:bgPr>
    </p:bg>
    <p:spTree>
      <p:nvGrpSpPr>
        <p:cNvPr id="1" name=""/>
        <p:cNvGrpSpPr/>
        <p:nvPr/>
      </p:nvGrpSpPr>
      <p:grpSpPr>
        <a:xfrm>
          <a:off x="0" y="0"/>
          <a:ext cx="0" cy="0"/>
          <a:chOff x="0" y="0"/>
          <a:chExt cx="0" cy="0"/>
        </a:xfrm>
      </p:grpSpPr>
      <p:grpSp>
        <p:nvGrpSpPr>
          <p:cNvPr id="2" name="Group 2"/>
          <p:cNvGrpSpPr/>
          <p:nvPr/>
        </p:nvGrpSpPr>
        <p:grpSpPr>
          <a:xfrm>
            <a:off x="4931754" y="1178144"/>
            <a:ext cx="4911173" cy="6339890"/>
            <a:chOff x="0" y="0"/>
            <a:chExt cx="4619376" cy="5963207"/>
          </a:xfrm>
        </p:grpSpPr>
        <p:sp>
          <p:nvSpPr>
            <p:cNvPr id="3" name="Freeform 3"/>
            <p:cNvSpPr/>
            <p:nvPr/>
          </p:nvSpPr>
          <p:spPr>
            <a:xfrm>
              <a:off x="0" y="0"/>
              <a:ext cx="4619371" cy="5963158"/>
            </a:xfrm>
            <a:custGeom>
              <a:avLst/>
              <a:gdLst/>
              <a:ahLst/>
              <a:cxnLst/>
              <a:rect l="l" t="t" r="r" b="b"/>
              <a:pathLst>
                <a:path w="4619371" h="5963158">
                  <a:moveTo>
                    <a:pt x="0" y="0"/>
                  </a:moveTo>
                  <a:lnTo>
                    <a:pt x="4619371" y="0"/>
                  </a:lnTo>
                  <a:lnTo>
                    <a:pt x="4619371" y="5963158"/>
                  </a:lnTo>
                  <a:lnTo>
                    <a:pt x="0" y="5963158"/>
                  </a:lnTo>
                  <a:lnTo>
                    <a:pt x="0" y="0"/>
                  </a:lnTo>
                  <a:close/>
                </a:path>
              </a:pathLst>
            </a:custGeom>
            <a:blipFill>
              <a:blip r:embed="rId3"/>
              <a:stretch>
                <a:fillRect l="-1636" r="-1636"/>
              </a:stretch>
            </a:blipFill>
          </p:spPr>
          <p:txBody>
            <a:bodyPr/>
            <a:lstStyle/>
            <a:p>
              <a:endParaRPr lang="en-US"/>
            </a:p>
          </p:txBody>
        </p:sp>
      </p:grpSp>
      <p:sp>
        <p:nvSpPr>
          <p:cNvPr id="4" name="Freeform 4"/>
          <p:cNvSpPr/>
          <p:nvPr/>
        </p:nvSpPr>
        <p:spPr>
          <a:xfrm>
            <a:off x="12559716" y="-554867"/>
            <a:ext cx="6606955" cy="11324037"/>
          </a:xfrm>
          <a:custGeom>
            <a:avLst/>
            <a:gdLst/>
            <a:ahLst/>
            <a:cxnLst/>
            <a:rect l="l" t="t" r="r" b="b"/>
            <a:pathLst>
              <a:path w="6606955" h="11324037">
                <a:moveTo>
                  <a:pt x="0" y="0"/>
                </a:moveTo>
                <a:lnTo>
                  <a:pt x="6606955" y="0"/>
                </a:lnTo>
                <a:lnTo>
                  <a:pt x="6606955" y="11324037"/>
                </a:lnTo>
                <a:lnTo>
                  <a:pt x="0" y="11324037"/>
                </a:lnTo>
                <a:lnTo>
                  <a:pt x="0" y="0"/>
                </a:lnTo>
                <a:close/>
              </a:path>
            </a:pathLst>
          </a:custGeom>
          <a:blipFill>
            <a:blip r:embed="rId4"/>
            <a:stretch>
              <a:fillRect l="-198520" r="-58553"/>
            </a:stretch>
          </a:blipFill>
        </p:spPr>
        <p:txBody>
          <a:bodyPr/>
          <a:lstStyle/>
          <a:p>
            <a:endParaRPr lang="en-US"/>
          </a:p>
        </p:txBody>
      </p:sp>
      <p:sp>
        <p:nvSpPr>
          <p:cNvPr id="5" name="TextBox 5"/>
          <p:cNvSpPr txBox="1"/>
          <p:nvPr/>
        </p:nvSpPr>
        <p:spPr>
          <a:xfrm>
            <a:off x="4220587" y="8238571"/>
            <a:ext cx="7193125" cy="1193019"/>
          </a:xfrm>
          <a:prstGeom prst="rect">
            <a:avLst/>
          </a:prstGeom>
        </p:spPr>
        <p:txBody>
          <a:bodyPr lIns="0" tIns="0" rIns="0" bIns="0" rtlCol="0" anchor="t">
            <a:spAutoFit/>
          </a:bodyPr>
          <a:lstStyle/>
          <a:p>
            <a:pPr algn="l">
              <a:lnSpc>
                <a:spcPts val="4597"/>
              </a:lnSpc>
            </a:pPr>
            <a:r>
              <a:rPr lang="en-US" sz="4179" b="1" u="sng" dirty="0" err="1">
                <a:solidFill>
                  <a:schemeClr val="bg1"/>
                </a:solidFill>
                <a:latin typeface="HK Grotesk Bold"/>
                <a:ea typeface="HK Grotesk Bold"/>
                <a:cs typeface="HK Grotesk Bold"/>
                <a:sym typeface="HK Grotesk Bold"/>
                <a:hlinkClick r:id="rId5" tooltip="http://www.techamsolutions.com">
                  <a:extLst>
                    <a:ext uri="{A12FA001-AC4F-418D-AE19-62706E023703}">
                      <ahyp:hlinkClr xmlns:ahyp="http://schemas.microsoft.com/office/drawing/2018/hyperlinkcolor" val="tx"/>
                    </a:ext>
                  </a:extLst>
                </a:hlinkClick>
              </a:rPr>
              <a:t>www.TechamSolutions.com</a:t>
            </a:r>
            <a:endParaRPr lang="en-US" sz="4179" b="1" u="sng" dirty="0">
              <a:solidFill>
                <a:schemeClr val="bg1"/>
              </a:solidFill>
              <a:latin typeface="HK Grotesk Bold"/>
              <a:ea typeface="HK Grotesk Bold"/>
              <a:cs typeface="HK Grotesk Bold"/>
              <a:sym typeface="HK Grotesk Bold"/>
              <a:hlinkClick r:id="rId5" tooltip="http://www.techamsolutions.com">
                <a:extLst>
                  <a:ext uri="{A12FA001-AC4F-418D-AE19-62706E023703}">
                    <ahyp:hlinkClr xmlns:ahyp="http://schemas.microsoft.com/office/drawing/2018/hyperlinkcolor" val="tx"/>
                  </a:ext>
                </a:extLst>
              </a:hlinkClick>
            </a:endParaRPr>
          </a:p>
          <a:p>
            <a:pPr algn="l">
              <a:lnSpc>
                <a:spcPts val="4597"/>
              </a:lnSpc>
            </a:pPr>
            <a:endParaRPr lang="en-US" sz="4179" b="1" u="sng" dirty="0">
              <a:solidFill>
                <a:schemeClr val="bg1"/>
              </a:solidFill>
              <a:latin typeface="HK Grotesk Bold"/>
              <a:ea typeface="HK Grotesk Bold"/>
              <a:cs typeface="HK Grotesk Bold"/>
              <a:sym typeface="HK Grotesk Bold"/>
              <a:hlinkClick r:id="rId5" tooltip="http://www.techamsolutions.com">
                <a:extLst>
                  <a:ext uri="{A12FA001-AC4F-418D-AE19-62706E023703}">
                    <ahyp:hlinkClr xmlns:ahyp="http://schemas.microsoft.com/office/drawing/2018/hyperlinkcolor" val="tx"/>
                  </a:ext>
                </a:extLst>
              </a:hlinkClick>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1871</TotalTime>
  <Words>2357</Words>
  <Application>Microsoft Office PowerPoint</Application>
  <PresentationFormat>Custom</PresentationFormat>
  <Paragraphs>260</Paragraphs>
  <Slides>17</Slides>
  <Notes>17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Open Sans Bold</vt:lpstr>
      <vt:lpstr>Arial</vt:lpstr>
      <vt:lpstr>Aptos</vt:lpstr>
      <vt:lpstr>Canva Sans Bold</vt:lpstr>
      <vt:lpstr>Calibri</vt:lpstr>
      <vt:lpstr>HK Grotesk</vt:lpstr>
      <vt:lpstr>HK Grotesk Bold</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Symposium Presentation</dc:title>
  <dc:creator>Forrest Hett</dc:creator>
  <cp:lastModifiedBy>Forrest Hett</cp:lastModifiedBy>
  <cp:revision>117</cp:revision>
  <cp:lastPrinted>2026-10-16T14:13:31Z</cp:lastPrinted>
  <dcterms:created xsi:type="dcterms:W3CDTF">2006-08-16T00:00:00Z</dcterms:created>
  <dcterms:modified xsi:type="dcterms:W3CDTF">2026-10-20T12:27:07Z</dcterms:modified>
  <dc:identifier>DAHYBu5w9kA</dc:identifier>
</cp:coreProperties>
</file>