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Plus Jakarta Sans ExtraBold"/>
      <p:bold r:id="rId20"/>
      <p:boldItalic r:id="rId21"/>
    </p:embeddedFont>
    <p:embeddedFont>
      <p:font typeface="Plus Jakarta Sans"/>
      <p:regular r:id="rId22"/>
      <p:bold r:id="rId23"/>
      <p:italic r:id="rId24"/>
      <p:boldItalic r:id="rId25"/>
    </p:embeddedFont>
    <p:embeddedFont>
      <p:font typeface="Plus Jakarta Sans SemiBold"/>
      <p:regular r:id="rId26"/>
      <p:bold r:id="rId27"/>
      <p:italic r:id="rId28"/>
      <p:boldItalic r:id="rId29"/>
    </p:embeddedFont>
    <p:embeddedFont>
      <p:font typeface="Plus Jakarta Sans Medium"/>
      <p:regular r:id="rId30"/>
      <p:bold r:id="rId31"/>
      <p:italic r:id="rId32"/>
      <p:boldItalic r:id="rId33"/>
    </p:embeddedFont>
    <p:embeddedFont>
      <p:font typeface="Plus Jakarta Sans Light"/>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usJakartaSansExtraBold-bold.fntdata"/><Relationship Id="rId22" Type="http://schemas.openxmlformats.org/officeDocument/2006/relationships/font" Target="fonts/PlusJakartaSans-regular.fntdata"/><Relationship Id="rId21" Type="http://schemas.openxmlformats.org/officeDocument/2006/relationships/font" Target="fonts/PlusJakartaSansExtraBold-boldItalic.fntdata"/><Relationship Id="rId24" Type="http://schemas.openxmlformats.org/officeDocument/2006/relationships/font" Target="fonts/PlusJakartaSans-italic.fntdata"/><Relationship Id="rId23" Type="http://schemas.openxmlformats.org/officeDocument/2006/relationships/font" Target="fonts/PlusJakartaSans-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usJakartaSansSemiBold-regular.fntdata"/><Relationship Id="rId25" Type="http://schemas.openxmlformats.org/officeDocument/2006/relationships/font" Target="fonts/PlusJakartaSans-boldItalic.fntdata"/><Relationship Id="rId28" Type="http://schemas.openxmlformats.org/officeDocument/2006/relationships/font" Target="fonts/PlusJakartaSansSemiBold-italic.fntdata"/><Relationship Id="rId27" Type="http://schemas.openxmlformats.org/officeDocument/2006/relationships/font" Target="fonts/PlusJakartaSans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usJakartaSans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usJakartaSansMedium-bold.fntdata"/><Relationship Id="rId30" Type="http://schemas.openxmlformats.org/officeDocument/2006/relationships/font" Target="fonts/PlusJakartaSansMedium-regular.fntdata"/><Relationship Id="rId11" Type="http://schemas.openxmlformats.org/officeDocument/2006/relationships/slide" Target="slides/slide6.xml"/><Relationship Id="rId33" Type="http://schemas.openxmlformats.org/officeDocument/2006/relationships/font" Target="fonts/PlusJakartaSansMedium-boldItalic.fntdata"/><Relationship Id="rId10" Type="http://schemas.openxmlformats.org/officeDocument/2006/relationships/slide" Target="slides/slide5.xml"/><Relationship Id="rId32" Type="http://schemas.openxmlformats.org/officeDocument/2006/relationships/font" Target="fonts/PlusJakartaSansMedium-italic.fntdata"/><Relationship Id="rId13" Type="http://schemas.openxmlformats.org/officeDocument/2006/relationships/slide" Target="slides/slide8.xml"/><Relationship Id="rId35" Type="http://schemas.openxmlformats.org/officeDocument/2006/relationships/font" Target="fonts/PlusJakartaSansLight-bold.fntdata"/><Relationship Id="rId12" Type="http://schemas.openxmlformats.org/officeDocument/2006/relationships/slide" Target="slides/slide7.xml"/><Relationship Id="rId34" Type="http://schemas.openxmlformats.org/officeDocument/2006/relationships/font" Target="fonts/PlusJakartaSansLight-regular.fntdata"/><Relationship Id="rId15" Type="http://schemas.openxmlformats.org/officeDocument/2006/relationships/slide" Target="slides/slide10.xml"/><Relationship Id="rId37" Type="http://schemas.openxmlformats.org/officeDocument/2006/relationships/font" Target="fonts/PlusJakartaSansLight-boldItalic.fntdata"/><Relationship Id="rId14" Type="http://schemas.openxmlformats.org/officeDocument/2006/relationships/slide" Target="slides/slide9.xml"/><Relationship Id="rId36" Type="http://schemas.openxmlformats.org/officeDocument/2006/relationships/font" Target="fonts/PlusJakartaSansLight-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 name="Google Shape;11;p1: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If I couldn't figure out the system- how can we expect anyone to?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
        <p:nvSpPr>
          <p:cNvPr id="12" name="Google Shape;12;p1:notes"/>
          <p:cNvSpPr txBox="1"/>
          <p:nvPr>
            <p:ph idx="12" type="sldNum"/>
          </p:nvPr>
        </p:nvSpPr>
        <p:spPr>
          <a:xfrm>
            <a:off x="3452989" y="5790142"/>
            <a:ext cx="2641600" cy="305858"/>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2: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people often ask us where our name came from- and it’s honestly the reason we are here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parenting philosophy- never wake a sleeping child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
        <p:nvSpPr>
          <p:cNvPr id="24" name="Google Shape;24;p2:notes"/>
          <p:cNvSpPr txBox="1"/>
          <p:nvPr>
            <p:ph idx="12" type="sldNum"/>
          </p:nvPr>
        </p:nvSpPr>
        <p:spPr>
          <a:xfrm>
            <a:off x="3452989" y="5790142"/>
            <a:ext cx="2641600" cy="305858"/>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4: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p4: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00000"/>
              </a:lnSpc>
              <a:spcBef>
                <a:spcPts val="0"/>
              </a:spcBef>
              <a:spcAft>
                <a:spcPts val="0"/>
              </a:spcAft>
              <a:buSzPts val="1100"/>
              <a:buNone/>
            </a:pPr>
            <a:r>
              <a:t/>
            </a:r>
            <a:endParaRPr sz="1100"/>
          </a:p>
        </p:txBody>
      </p:sp>
      <p:sp>
        <p:nvSpPr>
          <p:cNvPr id="39" name="Google Shape;39;p4:notes"/>
          <p:cNvSpPr txBox="1"/>
          <p:nvPr>
            <p:ph idx="12" type="sldNum"/>
          </p:nvPr>
        </p:nvSpPr>
        <p:spPr>
          <a:xfrm>
            <a:off x="3452989" y="5790142"/>
            <a:ext cx="2641500" cy="306000"/>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hd4b2a3135ad9d83_1_25: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hd4b2a3135ad9d83_1_25: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Hardest parts of fostering was getting kids the right care at the right time</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Spending 10X equates the difference between 3K and 30K</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This drives terrible outcomes- everything from low graduation rates to high teen pregnancy to double incarceration rates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getting the right care at the right time has lasting impact</a:t>
            </a:r>
            <a:endParaRPr/>
          </a:p>
        </p:txBody>
      </p:sp>
      <p:sp>
        <p:nvSpPr>
          <p:cNvPr id="65" name="Google Shape;65;hd4b2a3135ad9d83_1_25:notes"/>
          <p:cNvSpPr txBox="1"/>
          <p:nvPr>
            <p:ph idx="12" type="sldNum"/>
          </p:nvPr>
        </p:nvSpPr>
        <p:spPr>
          <a:xfrm>
            <a:off x="3452989" y="5790142"/>
            <a:ext cx="2641500" cy="306000"/>
          </a:xfrm>
          <a:prstGeom prst="rect">
            <a:avLst/>
          </a:prstGeom>
          <a:noFill/>
          <a:ln>
            <a:noFill/>
          </a:ln>
        </p:spPr>
        <p:txBody>
          <a:bodyPr anchorCtr="0" anchor="b" bIns="37225" lIns="74500" spcFirstLastPara="1" rIns="74500" wrap="square" tIns="37225">
            <a:noAutofit/>
          </a:bodyPr>
          <a:lstStyle/>
          <a:p>
            <a:pPr indent="0" lvl="0" marL="0" rtl="0" algn="r">
              <a:spcBef>
                <a:spcPts val="0"/>
              </a:spcBef>
              <a:spcAft>
                <a:spcPts val="0"/>
              </a:spcAft>
              <a:buNone/>
            </a:pPr>
            <a:fld id="{00000000-1234-1234-1234-123412341234}" type="slidenum">
              <a:rPr lang="en" sz="1100"/>
              <a:t>‹#›</a:t>
            </a:fld>
            <a:endParaRPr sz="11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3: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00000"/>
              </a:lnSpc>
              <a:spcBef>
                <a:spcPts val="0"/>
              </a:spcBef>
              <a:spcAft>
                <a:spcPts val="0"/>
              </a:spcAft>
              <a:buSzPts val="1100"/>
              <a:buNone/>
            </a:pPr>
            <a:r>
              <a:t/>
            </a:r>
            <a:endParaRPr sz="1100"/>
          </a:p>
        </p:txBody>
      </p:sp>
      <p:sp>
        <p:nvSpPr>
          <p:cNvPr id="108" name="Google Shape;108;p3:notes"/>
          <p:cNvSpPr txBox="1"/>
          <p:nvPr>
            <p:ph idx="12" type="sldNum"/>
          </p:nvPr>
        </p:nvSpPr>
        <p:spPr>
          <a:xfrm>
            <a:off x="3452989" y="5790142"/>
            <a:ext cx="2641600" cy="305858"/>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5: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00000"/>
              </a:lnSpc>
              <a:spcBef>
                <a:spcPts val="0"/>
              </a:spcBef>
              <a:spcAft>
                <a:spcPts val="0"/>
              </a:spcAft>
              <a:buSzPts val="1100"/>
              <a:buNone/>
            </a:pPr>
            <a:r>
              <a:t/>
            </a:r>
            <a:endParaRPr sz="1100"/>
          </a:p>
        </p:txBody>
      </p:sp>
      <p:sp>
        <p:nvSpPr>
          <p:cNvPr id="147" name="Google Shape;147;p5:notes"/>
          <p:cNvSpPr txBox="1"/>
          <p:nvPr>
            <p:ph idx="12" type="sldNum"/>
          </p:nvPr>
        </p:nvSpPr>
        <p:spPr>
          <a:xfrm>
            <a:off x="3452989" y="5790142"/>
            <a:ext cx="2641600" cy="305858"/>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6:notes"/>
          <p:cNvSpPr/>
          <p:nvPr>
            <p:ph idx="2" type="sldImg"/>
          </p:nvPr>
        </p:nvSpPr>
        <p:spPr>
          <a:xfrm>
            <a:off x="457200" y="571500"/>
            <a:ext cx="3657600" cy="1543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6:notes"/>
          <p:cNvSpPr txBox="1"/>
          <p:nvPr>
            <p:ph idx="1" type="body"/>
          </p:nvPr>
        </p:nvSpPr>
        <p:spPr>
          <a:xfrm>
            <a:off x="457200" y="2200275"/>
            <a:ext cx="3657600" cy="1800225"/>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190" name="Google Shape;190;p6:notes"/>
          <p:cNvSpPr txBox="1"/>
          <p:nvPr>
            <p:ph idx="12" type="sldNum"/>
          </p:nvPr>
        </p:nvSpPr>
        <p:spPr>
          <a:xfrm>
            <a:off x="2589742" y="4342607"/>
            <a:ext cx="1981200" cy="229393"/>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p:nvPr>
            <p:ph idx="2" type="sldImg"/>
          </p:nvPr>
        </p:nvSpPr>
        <p:spPr>
          <a:xfrm>
            <a:off x="457200" y="571500"/>
            <a:ext cx="3657600" cy="1543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7:notes"/>
          <p:cNvSpPr txBox="1"/>
          <p:nvPr>
            <p:ph idx="1" type="body"/>
          </p:nvPr>
        </p:nvSpPr>
        <p:spPr>
          <a:xfrm>
            <a:off x="457200" y="2200275"/>
            <a:ext cx="3657600" cy="1800225"/>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214" name="Google Shape;214;p7:notes"/>
          <p:cNvSpPr txBox="1"/>
          <p:nvPr>
            <p:ph idx="12" type="sldNum"/>
          </p:nvPr>
        </p:nvSpPr>
        <p:spPr>
          <a:xfrm>
            <a:off x="2589742" y="4342607"/>
            <a:ext cx="1981200" cy="229393"/>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8:notes"/>
          <p:cNvSpPr/>
          <p:nvPr>
            <p:ph idx="2" type="sldImg"/>
          </p:nvPr>
        </p:nvSpPr>
        <p:spPr>
          <a:xfrm>
            <a:off x="457200" y="571500"/>
            <a:ext cx="3657600" cy="1543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8:notes"/>
          <p:cNvSpPr txBox="1"/>
          <p:nvPr>
            <p:ph idx="1" type="body"/>
          </p:nvPr>
        </p:nvSpPr>
        <p:spPr>
          <a:xfrm>
            <a:off x="457200" y="2200275"/>
            <a:ext cx="3657600" cy="1800225"/>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238" name="Google Shape;238;p8:notes"/>
          <p:cNvSpPr txBox="1"/>
          <p:nvPr>
            <p:ph idx="12" type="sldNum"/>
          </p:nvPr>
        </p:nvSpPr>
        <p:spPr>
          <a:xfrm>
            <a:off x="2589742" y="4342607"/>
            <a:ext cx="1981200" cy="229393"/>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9:notes"/>
          <p:cNvSpPr/>
          <p:nvPr>
            <p:ph idx="2" type="sldImg"/>
          </p:nvPr>
        </p:nvSpPr>
        <p:spPr>
          <a:xfrm>
            <a:off x="457200" y="571500"/>
            <a:ext cx="3657600" cy="1543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9:notes"/>
          <p:cNvSpPr txBox="1"/>
          <p:nvPr>
            <p:ph idx="1" type="body"/>
          </p:nvPr>
        </p:nvSpPr>
        <p:spPr>
          <a:xfrm>
            <a:off x="457200" y="2200275"/>
            <a:ext cx="3657600" cy="1800225"/>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262" name="Google Shape;262;p9:notes"/>
          <p:cNvSpPr txBox="1"/>
          <p:nvPr>
            <p:ph idx="12" type="sldNum"/>
          </p:nvPr>
        </p:nvSpPr>
        <p:spPr>
          <a:xfrm>
            <a:off x="2589742" y="4342607"/>
            <a:ext cx="1981200" cy="229393"/>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0: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0: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286" name="Google Shape;286;p10: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hd4b2a3135ad9d83_1_71:notes"/>
          <p:cNvSpPr/>
          <p:nvPr>
            <p:ph idx="2" type="sldImg"/>
          </p:nvPr>
        </p:nvSpPr>
        <p:spPr>
          <a:xfrm>
            <a:off x="457200" y="571500"/>
            <a:ext cx="3657600" cy="1543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hd4b2a3135ad9d83_1_71:notes"/>
          <p:cNvSpPr txBox="1"/>
          <p:nvPr>
            <p:ph idx="1" type="body"/>
          </p:nvPr>
        </p:nvSpPr>
        <p:spPr>
          <a:xfrm>
            <a:off x="457200" y="2200275"/>
            <a:ext cx="3657600" cy="1800300"/>
          </a:xfrm>
          <a:prstGeom prst="rect">
            <a:avLst/>
          </a:prstGeom>
          <a:noFill/>
          <a:ln>
            <a:noFill/>
          </a:ln>
        </p:spPr>
        <p:txBody>
          <a:bodyPr anchorCtr="0" anchor="t" bIns="27925" lIns="55875" spcFirstLastPara="1" rIns="55875" wrap="square" tIns="27925">
            <a:noAutofit/>
          </a:bodyPr>
          <a:lstStyle/>
          <a:p>
            <a:pPr indent="0" lvl="0" marL="0" rtl="0" algn="l">
              <a:lnSpc>
                <a:spcPct val="100000"/>
              </a:lnSpc>
              <a:spcBef>
                <a:spcPts val="0"/>
              </a:spcBef>
              <a:spcAft>
                <a:spcPts val="0"/>
              </a:spcAft>
              <a:buSzPts val="1100"/>
              <a:buNone/>
            </a:pPr>
            <a:r>
              <a:t/>
            </a:r>
            <a:endParaRPr sz="900"/>
          </a:p>
        </p:txBody>
      </p:sp>
      <p:sp>
        <p:nvSpPr>
          <p:cNvPr id="315" name="Google Shape;315;hd4b2a3135ad9d83_1_71:notes"/>
          <p:cNvSpPr txBox="1"/>
          <p:nvPr>
            <p:ph idx="12" type="sldNum"/>
          </p:nvPr>
        </p:nvSpPr>
        <p:spPr>
          <a:xfrm>
            <a:off x="2589742" y="4342607"/>
            <a:ext cx="1981200" cy="229500"/>
          </a:xfrm>
          <a:prstGeom prst="rect">
            <a:avLst/>
          </a:prstGeom>
          <a:noFill/>
          <a:ln>
            <a:noFill/>
          </a:ln>
        </p:spPr>
        <p:txBody>
          <a:bodyPr anchorCtr="0" anchor="b" bIns="27925" lIns="55875" spcFirstLastPara="1" rIns="55875" wrap="square" tIns="27925">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h37cde7a90ebbf31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h37cde7a90ebbf31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3:notes"/>
          <p:cNvSpPr/>
          <p:nvPr>
            <p:ph idx="2" type="sldImg"/>
          </p:nvPr>
        </p:nvSpPr>
        <p:spPr>
          <a:xfrm>
            <a:off x="609600" y="762000"/>
            <a:ext cx="4876800" cy="2057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13:notes"/>
          <p:cNvSpPr txBox="1"/>
          <p:nvPr>
            <p:ph idx="1" type="body"/>
          </p:nvPr>
        </p:nvSpPr>
        <p:spPr>
          <a:xfrm>
            <a:off x="609600" y="2933700"/>
            <a:ext cx="4876800" cy="2400300"/>
          </a:xfrm>
          <a:prstGeom prst="rect">
            <a:avLst/>
          </a:prstGeom>
          <a:noFill/>
          <a:ln>
            <a:noFill/>
          </a:ln>
        </p:spPr>
        <p:txBody>
          <a:bodyPr anchorCtr="0" anchor="t" bIns="37225" lIns="74500" spcFirstLastPara="1" rIns="74500" wrap="square" tIns="372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This is a fixable problem. We have bipartisan support, states asking to be first, and a unique funding stream that lets us build a strong, sustainable business around Medicaid. We have already waited too long  but I feel incredibly lucky to be building this. And I know we’re finally in a position to fix it.</a:t>
            </a:r>
            <a:endParaRPr sz="10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150">
              <a:solidFill>
                <a:srgbClr val="1D1C1D"/>
              </a:solidFill>
              <a:highlight>
                <a:srgbClr val="F8F8F8"/>
              </a:highlight>
            </a:endParaRPr>
          </a:p>
          <a:p>
            <a:pPr indent="0" lvl="0" marL="0" rtl="0" algn="l">
              <a:lnSpc>
                <a:spcPct val="100000"/>
              </a:lnSpc>
              <a:spcBef>
                <a:spcPts val="0"/>
              </a:spcBef>
              <a:spcAft>
                <a:spcPts val="0"/>
              </a:spcAft>
              <a:buSzPts val="1100"/>
              <a:buNone/>
            </a:pPr>
            <a:r>
              <a:t/>
            </a:r>
            <a:endParaRPr/>
          </a:p>
        </p:txBody>
      </p:sp>
      <p:sp>
        <p:nvSpPr>
          <p:cNvPr id="379" name="Google Shape;379;p13:notes"/>
          <p:cNvSpPr txBox="1"/>
          <p:nvPr>
            <p:ph idx="12" type="sldNum"/>
          </p:nvPr>
        </p:nvSpPr>
        <p:spPr>
          <a:xfrm>
            <a:off x="3452989" y="5790142"/>
            <a:ext cx="2641600" cy="305858"/>
          </a:xfrm>
          <a:prstGeom prst="rect">
            <a:avLst/>
          </a:prstGeom>
          <a:noFill/>
          <a:ln>
            <a:noFill/>
          </a:ln>
        </p:spPr>
        <p:txBody>
          <a:bodyPr anchorCtr="0" anchor="b" bIns="37225" lIns="74500" spcFirstLastPara="1" rIns="74500" wrap="square" tIns="37225">
            <a:noAutofit/>
          </a:bodyPr>
          <a:lstStyle/>
          <a:p>
            <a:pPr indent="0" lvl="0" marL="0" marR="0" rtl="0" algn="r">
              <a:lnSpc>
                <a:spcPct val="100000"/>
              </a:lnSpc>
              <a:spcBef>
                <a:spcPts val="0"/>
              </a:spcBef>
              <a:spcAft>
                <a:spcPts val="0"/>
              </a:spcAft>
              <a:buClr>
                <a:srgbClr val="000000"/>
              </a:buClr>
              <a:buSzPts val="1100"/>
              <a:buFont typeface="Arial"/>
              <a:buNone/>
            </a:pPr>
            <a:fld id="{00000000-1234-1234-1234-123412341234}" type="slidenum">
              <a:rPr b="0" i="0" lang="en"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7" name="Shape 7"/>
        <p:cNvGrpSpPr/>
        <p:nvPr/>
      </p:nvGrpSpPr>
      <p:grpSpPr>
        <a:xfrm>
          <a:off x="0" y="0"/>
          <a:ext cx="0" cy="0"/>
          <a:chOff x="0" y="0"/>
          <a:chExt cx="0" cy="0"/>
        </a:xfrm>
      </p:grpSpPr>
      <p:sp>
        <p:nvSpPr>
          <p:cNvPr id="8" name="Google Shape;8;p2"/>
          <p:cNvSpPr txBox="1"/>
          <p:nvPr>
            <p:ph idx="12" type="sldNum"/>
          </p:nvPr>
        </p:nvSpPr>
        <p:spPr>
          <a:xfrm>
            <a:off x="5821680" y="3223260"/>
            <a:ext cx="533400" cy="200100"/>
          </a:xfrm>
          <a:prstGeom prst="rect">
            <a:avLst/>
          </a:prstGeom>
          <a:noFill/>
          <a:ln>
            <a:noFill/>
          </a:ln>
        </p:spPr>
        <p:txBody>
          <a:bodyPr anchorCtr="0" anchor="t" bIns="30475" lIns="60950" spcFirstLastPara="1" rIns="60950" wrap="square" tIns="30475">
            <a:noAutofit/>
          </a:bodyPr>
          <a:lstStyle>
            <a:lvl1pPr indent="0" lvl="0"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 name="Shape 5"/>
        <p:cNvGrpSpPr/>
        <p:nvPr/>
      </p:nvGrpSpPr>
      <p:grpSpPr>
        <a:xfrm>
          <a:off x="0" y="0"/>
          <a:ext cx="0" cy="0"/>
          <a:chOff x="0" y="0"/>
          <a:chExt cx="0" cy="0"/>
        </a:xfrm>
      </p:grpSpPr>
      <p:sp>
        <p:nvSpPr>
          <p:cNvPr id="6" name="Google Shape;6;p1"/>
          <p:cNvSpPr txBox="1"/>
          <p:nvPr>
            <p:ph idx="12" type="sldNum"/>
          </p:nvPr>
        </p:nvSpPr>
        <p:spPr>
          <a:xfrm>
            <a:off x="5821680" y="3223260"/>
            <a:ext cx="533400" cy="200100"/>
          </a:xfrm>
          <a:prstGeom prst="rect">
            <a:avLst/>
          </a:prstGeom>
          <a:noFill/>
          <a:ln>
            <a:noFill/>
          </a:ln>
        </p:spPr>
        <p:txBody>
          <a:bodyPr anchorCtr="0" anchor="t" bIns="30475" lIns="60950" spcFirstLastPara="1" rIns="60950" wrap="square" tIns="30475">
            <a:noAutofit/>
          </a:bodyPr>
          <a:lstStyle>
            <a:lvl1pPr indent="0" lvl="0"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8.png"/><Relationship Id="rId7" Type="http://schemas.openxmlformats.org/officeDocument/2006/relationships/image" Target="../media/image22.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4.png"/><Relationship Id="rId11" Type="http://schemas.openxmlformats.org/officeDocument/2006/relationships/image" Target="../media/image19.png"/><Relationship Id="rId10" Type="http://schemas.openxmlformats.org/officeDocument/2006/relationships/image" Target="../media/image6.png"/><Relationship Id="rId9" Type="http://schemas.openxmlformats.org/officeDocument/2006/relationships/image" Target="../media/image15.png"/><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8.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21.png"/><Relationship Id="rId10" Type="http://schemas.openxmlformats.org/officeDocument/2006/relationships/image" Target="../media/image39.png"/><Relationship Id="rId9" Type="http://schemas.openxmlformats.org/officeDocument/2006/relationships/image" Target="../media/image34.png"/><Relationship Id="rId5" Type="http://schemas.openxmlformats.org/officeDocument/2006/relationships/image" Target="../media/image20.png"/><Relationship Id="rId6" Type="http://schemas.openxmlformats.org/officeDocument/2006/relationships/image" Target="../media/image36.png"/><Relationship Id="rId7" Type="http://schemas.openxmlformats.org/officeDocument/2006/relationships/image" Target="../media/image31.png"/><Relationship Id="rId8" Type="http://schemas.openxmlformats.org/officeDocument/2006/relationships/image" Target="../media/image17.png"/></Relationships>
</file>

<file path=ppt/slides/_rels/slide5.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40.png"/><Relationship Id="rId13" Type="http://schemas.openxmlformats.org/officeDocument/2006/relationships/image" Target="../media/image43.png"/><Relationship Id="rId12" Type="http://schemas.openxmlformats.org/officeDocument/2006/relationships/image" Target="../media/image51.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6.png"/><Relationship Id="rId4" Type="http://schemas.openxmlformats.org/officeDocument/2006/relationships/image" Target="../media/image33.png"/><Relationship Id="rId9" Type="http://schemas.openxmlformats.org/officeDocument/2006/relationships/image" Target="../media/image38.png"/><Relationship Id="rId15" Type="http://schemas.openxmlformats.org/officeDocument/2006/relationships/image" Target="../media/image42.png"/><Relationship Id="rId14" Type="http://schemas.openxmlformats.org/officeDocument/2006/relationships/image" Target="../media/image50.png"/><Relationship Id="rId5" Type="http://schemas.openxmlformats.org/officeDocument/2006/relationships/image" Target="../media/image37.png"/><Relationship Id="rId6" Type="http://schemas.openxmlformats.org/officeDocument/2006/relationships/image" Target="../media/image27.png"/><Relationship Id="rId7" Type="http://schemas.openxmlformats.org/officeDocument/2006/relationships/image" Target="../media/image41.png"/><Relationship Id="rId8" Type="http://schemas.openxmlformats.org/officeDocument/2006/relationships/image" Target="../media/image44.png"/></Relationships>
</file>

<file path=ppt/slides/_rels/slide6.xml.rels><?xml version="1.0" encoding="UTF-8" standalone="yes"?><Relationships xmlns="http://schemas.openxmlformats.org/package/2006/relationships"><Relationship Id="rId20" Type="http://schemas.openxmlformats.org/officeDocument/2006/relationships/image" Target="../media/image58.png"/><Relationship Id="rId11" Type="http://schemas.openxmlformats.org/officeDocument/2006/relationships/image" Target="../media/image38.png"/><Relationship Id="rId10" Type="http://schemas.openxmlformats.org/officeDocument/2006/relationships/image" Target="../media/image44.png"/><Relationship Id="rId13" Type="http://schemas.openxmlformats.org/officeDocument/2006/relationships/image" Target="../media/image53.png"/><Relationship Id="rId12" Type="http://schemas.openxmlformats.org/officeDocument/2006/relationships/image" Target="../media/image40.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47.png"/><Relationship Id="rId9" Type="http://schemas.openxmlformats.org/officeDocument/2006/relationships/image" Target="../media/image41.png"/><Relationship Id="rId15" Type="http://schemas.openxmlformats.org/officeDocument/2006/relationships/image" Target="../media/image51.png"/><Relationship Id="rId14" Type="http://schemas.openxmlformats.org/officeDocument/2006/relationships/image" Target="../media/image45.png"/><Relationship Id="rId17" Type="http://schemas.openxmlformats.org/officeDocument/2006/relationships/image" Target="../media/image50.png"/><Relationship Id="rId16" Type="http://schemas.openxmlformats.org/officeDocument/2006/relationships/image" Target="../media/image43.png"/><Relationship Id="rId5" Type="http://schemas.openxmlformats.org/officeDocument/2006/relationships/image" Target="../media/image46.png"/><Relationship Id="rId19" Type="http://schemas.openxmlformats.org/officeDocument/2006/relationships/image" Target="../media/image54.png"/><Relationship Id="rId6" Type="http://schemas.openxmlformats.org/officeDocument/2006/relationships/image" Target="../media/image48.png"/><Relationship Id="rId18" Type="http://schemas.openxmlformats.org/officeDocument/2006/relationships/image" Target="../media/image42.png"/><Relationship Id="rId7" Type="http://schemas.openxmlformats.org/officeDocument/2006/relationships/image" Target="../media/image49.png"/><Relationship Id="rId8" Type="http://schemas.openxmlformats.org/officeDocument/2006/relationships/image" Target="../media/image52.png"/></Relationships>
</file>

<file path=ppt/slides/_rels/slide7.xml.rels><?xml version="1.0" encoding="UTF-8" standalone="yes"?><Relationships xmlns="http://schemas.openxmlformats.org/package/2006/relationships"><Relationship Id="rId11" Type="http://schemas.openxmlformats.org/officeDocument/2006/relationships/image" Target="../media/image62.png"/><Relationship Id="rId10" Type="http://schemas.openxmlformats.org/officeDocument/2006/relationships/image" Target="../media/image71.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56.png"/><Relationship Id="rId9" Type="http://schemas.openxmlformats.org/officeDocument/2006/relationships/image" Target="../media/image57.png"/><Relationship Id="rId5" Type="http://schemas.openxmlformats.org/officeDocument/2006/relationships/image" Target="../media/image63.png"/><Relationship Id="rId6" Type="http://schemas.openxmlformats.org/officeDocument/2006/relationships/image" Target="../media/image59.png"/><Relationship Id="rId7" Type="http://schemas.openxmlformats.org/officeDocument/2006/relationships/image" Target="../media/image61.png"/><Relationship Id="rId8" Type="http://schemas.openxmlformats.org/officeDocument/2006/relationships/image" Target="../media/image64.png"/></Relationships>
</file>

<file path=ppt/slides/_rels/slide8.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57.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5.png"/><Relationship Id="rId4" Type="http://schemas.openxmlformats.org/officeDocument/2006/relationships/image" Target="../media/image56.png"/><Relationship Id="rId9" Type="http://schemas.openxmlformats.org/officeDocument/2006/relationships/image" Target="../media/image64.png"/><Relationship Id="rId5" Type="http://schemas.openxmlformats.org/officeDocument/2006/relationships/image" Target="../media/image63.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61.png"/></Relationships>
</file>

<file path=ppt/slides/_rels/slide9.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5.png"/><Relationship Id="rId4" Type="http://schemas.openxmlformats.org/officeDocument/2006/relationships/image" Target="../media/image56.png"/><Relationship Id="rId9" Type="http://schemas.openxmlformats.org/officeDocument/2006/relationships/image" Target="../media/image64.png"/><Relationship Id="rId5" Type="http://schemas.openxmlformats.org/officeDocument/2006/relationships/image" Target="../media/image63.png"/><Relationship Id="rId6" Type="http://schemas.openxmlformats.org/officeDocument/2006/relationships/image" Target="../media/image59.png"/><Relationship Id="rId7" Type="http://schemas.openxmlformats.org/officeDocument/2006/relationships/image" Target="../media/image67.png"/><Relationship Id="rId8" Type="http://schemas.openxmlformats.org/officeDocument/2006/relationships/image" Target="../media/image61.png"/></Relationships>
</file>

<file path=ppt/slides/_rels/slide10.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5.png"/><Relationship Id="rId4" Type="http://schemas.openxmlformats.org/officeDocument/2006/relationships/image" Target="../media/image56.png"/><Relationship Id="rId9" Type="http://schemas.openxmlformats.org/officeDocument/2006/relationships/image" Target="../media/image64.png"/><Relationship Id="rId5" Type="http://schemas.openxmlformats.org/officeDocument/2006/relationships/image" Target="../media/image63.png"/><Relationship Id="rId6" Type="http://schemas.openxmlformats.org/officeDocument/2006/relationships/image" Target="../media/image59.png"/><Relationship Id="rId7" Type="http://schemas.openxmlformats.org/officeDocument/2006/relationships/image" Target="../media/image76.png"/><Relationship Id="rId8" Type="http://schemas.openxmlformats.org/officeDocument/2006/relationships/image" Target="../media/image6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2.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8.png"/><Relationship Id="rId7" Type="http://schemas.openxmlformats.org/officeDocument/2006/relationships/image" Target="../media/image7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8.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13" name="Shape 13"/>
        <p:cNvGrpSpPr/>
        <p:nvPr/>
      </p:nvGrpSpPr>
      <p:grpSpPr>
        <a:xfrm>
          <a:off x="0" y="0"/>
          <a:ext cx="0" cy="0"/>
          <a:chOff x="0" y="0"/>
          <a:chExt cx="0" cy="0"/>
        </a:xfrm>
      </p:grpSpPr>
      <p:pic>
        <p:nvPicPr>
          <p:cNvPr descr="preencoded.png" id="14" name="Google Shape;14;p3"/>
          <p:cNvPicPr preferRelativeResize="0"/>
          <p:nvPr/>
        </p:nvPicPr>
        <p:blipFill rotWithShape="1">
          <a:blip r:embed="rId3">
            <a:alphaModFix/>
          </a:blip>
          <a:srcRect b="0" l="0" r="0" t="0"/>
          <a:stretch/>
        </p:blipFill>
        <p:spPr>
          <a:xfrm>
            <a:off x="198700" y="175475"/>
            <a:ext cx="2568576" cy="1443950"/>
          </a:xfrm>
          <a:prstGeom prst="rect">
            <a:avLst/>
          </a:prstGeom>
          <a:noFill/>
          <a:ln>
            <a:noFill/>
          </a:ln>
        </p:spPr>
      </p:pic>
      <p:pic>
        <p:nvPicPr>
          <p:cNvPr descr="preencoded.png" id="15" name="Google Shape;15;p3"/>
          <p:cNvPicPr preferRelativeResize="0"/>
          <p:nvPr/>
        </p:nvPicPr>
        <p:blipFill rotWithShape="1">
          <a:blip r:embed="rId4">
            <a:alphaModFix/>
          </a:blip>
          <a:srcRect b="0" l="0" r="0" t="0"/>
          <a:stretch/>
        </p:blipFill>
        <p:spPr>
          <a:xfrm>
            <a:off x="4375150" y="0"/>
            <a:ext cx="4768850" cy="2686050"/>
          </a:xfrm>
          <a:prstGeom prst="rect">
            <a:avLst/>
          </a:prstGeom>
          <a:noFill/>
          <a:ln>
            <a:noFill/>
          </a:ln>
        </p:spPr>
      </p:pic>
      <p:pic>
        <p:nvPicPr>
          <p:cNvPr descr="preencoded.png" id="16" name="Google Shape;16;p3"/>
          <p:cNvPicPr preferRelativeResize="0"/>
          <p:nvPr/>
        </p:nvPicPr>
        <p:blipFill rotWithShape="1">
          <a:blip r:embed="rId5">
            <a:alphaModFix/>
          </a:blip>
          <a:srcRect b="0" l="0" r="0" t="0"/>
          <a:stretch/>
        </p:blipFill>
        <p:spPr>
          <a:xfrm>
            <a:off x="0" y="3187699"/>
            <a:ext cx="4133844" cy="1955801"/>
          </a:xfrm>
          <a:prstGeom prst="rect">
            <a:avLst/>
          </a:prstGeom>
          <a:noFill/>
          <a:ln>
            <a:noFill/>
          </a:ln>
        </p:spPr>
      </p:pic>
      <p:pic>
        <p:nvPicPr>
          <p:cNvPr descr="preencoded.png" id="17" name="Google Shape;17;p3"/>
          <p:cNvPicPr preferRelativeResize="0"/>
          <p:nvPr/>
        </p:nvPicPr>
        <p:blipFill rotWithShape="1">
          <a:blip r:embed="rId6">
            <a:alphaModFix/>
          </a:blip>
          <a:srcRect b="0" l="0" r="0" t="0"/>
          <a:stretch/>
        </p:blipFill>
        <p:spPr>
          <a:xfrm>
            <a:off x="3575050" y="2438400"/>
            <a:ext cx="5568950" cy="2705100"/>
          </a:xfrm>
          <a:prstGeom prst="rect">
            <a:avLst/>
          </a:prstGeom>
          <a:noFill/>
          <a:ln>
            <a:noFill/>
          </a:ln>
        </p:spPr>
      </p:pic>
      <p:sp>
        <p:nvSpPr>
          <p:cNvPr id="18" name="Google Shape;18;p3"/>
          <p:cNvSpPr/>
          <p:nvPr/>
        </p:nvSpPr>
        <p:spPr>
          <a:xfrm>
            <a:off x="4978800" y="280750"/>
            <a:ext cx="3965400" cy="158430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3635F"/>
              </a:buClr>
              <a:buSzPts val="1600"/>
              <a:buFont typeface="Plus Jakarta Sans SemiBold"/>
              <a:buNone/>
            </a:pPr>
            <a:r>
              <a:rPr b="1" i="0" lang="en" sz="3000" u="none" cap="none" strike="noStrike">
                <a:solidFill>
                  <a:srgbClr val="03635F"/>
                </a:solidFill>
                <a:latin typeface="Plus Jakarta Sans"/>
                <a:ea typeface="Plus Jakarta Sans"/>
                <a:cs typeface="Plus Jakarta Sans"/>
                <a:sym typeface="Plus Jakarta Sans"/>
              </a:rPr>
              <a:t>When Placement Changes, Care Shouldn’t</a:t>
            </a:r>
            <a:endParaRPr b="0" i="0" sz="3000" u="none" cap="none" strike="noStrike">
              <a:solidFill>
                <a:schemeClr val="dk1"/>
              </a:solidFill>
              <a:latin typeface="Calibri"/>
              <a:ea typeface="Calibri"/>
              <a:cs typeface="Calibri"/>
              <a:sym typeface="Calibri"/>
            </a:endParaRPr>
          </a:p>
        </p:txBody>
      </p:sp>
      <p:sp>
        <p:nvSpPr>
          <p:cNvPr id="19" name="Google Shape;19;p3"/>
          <p:cNvSpPr/>
          <p:nvPr/>
        </p:nvSpPr>
        <p:spPr>
          <a:xfrm>
            <a:off x="4453900" y="3708400"/>
            <a:ext cx="4324200" cy="914400"/>
          </a:xfrm>
          <a:prstGeom prst="rect">
            <a:avLst/>
          </a:prstGeom>
          <a:noFill/>
          <a:ln>
            <a:noFill/>
          </a:ln>
        </p:spPr>
        <p:txBody>
          <a:bodyPr anchorCtr="0" anchor="t" bIns="0" lIns="0" spcFirstLastPara="1" rIns="0" wrap="square" tIns="0">
            <a:noAutofit/>
          </a:bodyPr>
          <a:lstStyle/>
          <a:p>
            <a:pPr indent="0" lvl="0" marL="0" marR="0" rtl="0" algn="r">
              <a:lnSpc>
                <a:spcPct val="127500"/>
              </a:lnSpc>
              <a:spcBef>
                <a:spcPts val="0"/>
              </a:spcBef>
              <a:spcAft>
                <a:spcPts val="0"/>
              </a:spcAft>
              <a:buClr>
                <a:srgbClr val="03635F"/>
              </a:buClr>
              <a:buSzPts val="1600"/>
              <a:buFont typeface="Plus Jakarta Sans SemiBold"/>
              <a:buNone/>
            </a:pPr>
            <a:r>
              <a:rPr lang="en" sz="1600">
                <a:solidFill>
                  <a:srgbClr val="03635F"/>
                </a:solidFill>
                <a:latin typeface="Plus Jakarta Sans SemiBold"/>
                <a:ea typeface="Plus Jakarta Sans SemiBold"/>
                <a:cs typeface="Plus Jakarta Sans SemiBold"/>
                <a:sym typeface="Plus Jakarta Sans SemiBold"/>
              </a:rPr>
              <a:t>Continuous, virtual-first healthcare built for youth and young adults impacted by </a:t>
            </a:r>
            <a:endParaRPr sz="1600">
              <a:solidFill>
                <a:srgbClr val="03635F"/>
              </a:solidFill>
              <a:latin typeface="Plus Jakarta Sans SemiBold"/>
              <a:ea typeface="Plus Jakarta Sans SemiBold"/>
              <a:cs typeface="Plus Jakarta Sans SemiBold"/>
              <a:sym typeface="Plus Jakarta Sans SemiBold"/>
            </a:endParaRPr>
          </a:p>
          <a:p>
            <a:pPr indent="0" lvl="0" marL="0" marR="0" rtl="0" algn="r">
              <a:lnSpc>
                <a:spcPct val="127500"/>
              </a:lnSpc>
              <a:spcBef>
                <a:spcPts val="0"/>
              </a:spcBef>
              <a:spcAft>
                <a:spcPts val="0"/>
              </a:spcAft>
              <a:buClr>
                <a:srgbClr val="03635F"/>
              </a:buClr>
              <a:buSzPts val="1600"/>
              <a:buFont typeface="Plus Jakarta Sans SemiBold"/>
              <a:buNone/>
            </a:pPr>
            <a:r>
              <a:rPr lang="en" sz="1600">
                <a:solidFill>
                  <a:srgbClr val="03635F"/>
                </a:solidFill>
                <a:latin typeface="Plus Jakarta Sans SemiBold"/>
                <a:ea typeface="Plus Jakarta Sans SemiBold"/>
                <a:cs typeface="Plus Jakarta Sans SemiBold"/>
                <a:sym typeface="Plus Jakarta Sans SemiBold"/>
              </a:rPr>
              <a:t>child welfare</a:t>
            </a:r>
            <a:endParaRPr b="0" i="0" sz="1600" u="none" cap="none" strike="noStrike">
              <a:solidFill>
                <a:schemeClr val="dk1"/>
              </a:solidFill>
              <a:latin typeface="Calibri"/>
              <a:ea typeface="Calibri"/>
              <a:cs typeface="Calibri"/>
              <a:sym typeface="Calibri"/>
            </a:endParaRPr>
          </a:p>
        </p:txBody>
      </p:sp>
      <p:sp>
        <p:nvSpPr>
          <p:cNvPr id="20" name="Google Shape;20;p3"/>
          <p:cNvSpPr txBox="1"/>
          <p:nvPr>
            <p:ph idx="4294967295" type="sldNum"/>
          </p:nvPr>
        </p:nvSpPr>
        <p:spPr>
          <a:xfrm>
            <a:off x="8778240" y="4834890"/>
            <a:ext cx="533333" cy="2000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F2F2"/>
        </a:solidFill>
      </p:bgPr>
    </p:bg>
    <p:spTree>
      <p:nvGrpSpPr>
        <p:cNvPr id="25" name="Shape 25"/>
        <p:cNvGrpSpPr/>
        <p:nvPr/>
      </p:nvGrpSpPr>
      <p:grpSpPr>
        <a:xfrm>
          <a:off x="0" y="0"/>
          <a:ext cx="0" cy="0"/>
          <a:chOff x="0" y="0"/>
          <a:chExt cx="0" cy="0"/>
        </a:xfrm>
      </p:grpSpPr>
      <p:pic>
        <p:nvPicPr>
          <p:cNvPr descr="preencoded.png" id="26" name="Google Shape;26;p4"/>
          <p:cNvPicPr preferRelativeResize="0"/>
          <p:nvPr/>
        </p:nvPicPr>
        <p:blipFill rotWithShape="1">
          <a:blip r:embed="rId3">
            <a:alphaModFix/>
          </a:blip>
          <a:srcRect b="0" l="0" r="0" t="0"/>
          <a:stretch/>
        </p:blipFill>
        <p:spPr>
          <a:xfrm>
            <a:off x="5251453" y="1149350"/>
            <a:ext cx="317500" cy="254000"/>
          </a:xfrm>
          <a:prstGeom prst="rect">
            <a:avLst/>
          </a:prstGeom>
          <a:noFill/>
          <a:ln>
            <a:noFill/>
          </a:ln>
        </p:spPr>
      </p:pic>
      <p:pic>
        <p:nvPicPr>
          <p:cNvPr descr="preencoded.png" id="27" name="Google Shape;27;p4"/>
          <p:cNvPicPr preferRelativeResize="0"/>
          <p:nvPr/>
        </p:nvPicPr>
        <p:blipFill rotWithShape="1">
          <a:blip r:embed="rId4">
            <a:alphaModFix/>
          </a:blip>
          <a:srcRect b="0" l="0" r="0" t="0"/>
          <a:stretch/>
        </p:blipFill>
        <p:spPr>
          <a:xfrm>
            <a:off x="0" y="0"/>
            <a:ext cx="4826915" cy="3616137"/>
          </a:xfrm>
          <a:prstGeom prst="rect">
            <a:avLst/>
          </a:prstGeom>
          <a:noFill/>
          <a:ln>
            <a:noFill/>
          </a:ln>
        </p:spPr>
      </p:pic>
      <p:pic>
        <p:nvPicPr>
          <p:cNvPr descr="preencoded.png" id="28" name="Google Shape;28;p4"/>
          <p:cNvPicPr preferRelativeResize="0"/>
          <p:nvPr/>
        </p:nvPicPr>
        <p:blipFill rotWithShape="1">
          <a:blip r:embed="rId5">
            <a:alphaModFix/>
          </a:blip>
          <a:srcRect b="0" l="0" r="0" t="0"/>
          <a:stretch/>
        </p:blipFill>
        <p:spPr>
          <a:xfrm>
            <a:off x="0" y="0"/>
            <a:ext cx="4044950" cy="4171950"/>
          </a:xfrm>
          <a:prstGeom prst="rect">
            <a:avLst/>
          </a:prstGeom>
          <a:noFill/>
          <a:ln>
            <a:noFill/>
          </a:ln>
        </p:spPr>
      </p:pic>
      <p:pic>
        <p:nvPicPr>
          <p:cNvPr descr="preencoded.png" id="29" name="Google Shape;29;p4"/>
          <p:cNvPicPr preferRelativeResize="0"/>
          <p:nvPr/>
        </p:nvPicPr>
        <p:blipFill rotWithShape="1">
          <a:blip r:embed="rId6">
            <a:alphaModFix/>
          </a:blip>
          <a:srcRect b="0" l="0" r="0" t="0"/>
          <a:stretch/>
        </p:blipFill>
        <p:spPr>
          <a:xfrm>
            <a:off x="0" y="0"/>
            <a:ext cx="4831006" cy="3927467"/>
          </a:xfrm>
          <a:prstGeom prst="rect">
            <a:avLst/>
          </a:prstGeom>
          <a:noFill/>
          <a:ln>
            <a:noFill/>
          </a:ln>
        </p:spPr>
      </p:pic>
      <p:pic>
        <p:nvPicPr>
          <p:cNvPr descr="preencoded.png" id="30" name="Google Shape;30;p4"/>
          <p:cNvPicPr preferRelativeResize="0"/>
          <p:nvPr/>
        </p:nvPicPr>
        <p:blipFill rotWithShape="1">
          <a:blip r:embed="rId7">
            <a:alphaModFix/>
          </a:blip>
          <a:srcRect b="0" l="0" r="0" t="0"/>
          <a:stretch/>
        </p:blipFill>
        <p:spPr>
          <a:xfrm>
            <a:off x="5226050" y="4032250"/>
            <a:ext cx="3917950" cy="12192"/>
          </a:xfrm>
          <a:prstGeom prst="rect">
            <a:avLst/>
          </a:prstGeom>
          <a:noFill/>
          <a:ln>
            <a:noFill/>
          </a:ln>
        </p:spPr>
      </p:pic>
      <p:sp>
        <p:nvSpPr>
          <p:cNvPr id="31" name="Google Shape;31;p4"/>
          <p:cNvSpPr/>
          <p:nvPr/>
        </p:nvSpPr>
        <p:spPr>
          <a:xfrm>
            <a:off x="5251453" y="1606550"/>
            <a:ext cx="3149600" cy="22225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6D4C81"/>
              </a:buClr>
              <a:buSzPts val="1800"/>
              <a:buFont typeface="Plus Jakarta Sans ExtraBold"/>
              <a:buNone/>
            </a:pPr>
            <a:r>
              <a:rPr b="0" i="0" lang="en" sz="1800" u="none" cap="none" strike="noStrike">
                <a:solidFill>
                  <a:srgbClr val="6D4C81"/>
                </a:solidFill>
                <a:latin typeface="Plus Jakarta Sans ExtraBold"/>
                <a:ea typeface="Plus Jakarta Sans ExtraBold"/>
                <a:cs typeface="Plus Jakarta Sans ExtraBold"/>
                <a:sym typeface="Plus Jakarta Sans ExtraBold"/>
              </a:rPr>
              <a:t>I founded Here Now Health because as a digital health executive, CASA volunteer, and foster parent to more than 40 children, I experienced challenges from every direction.” </a:t>
            </a:r>
            <a:endParaRPr b="0" i="0" sz="1800" u="none" cap="none" strike="noStrike">
              <a:solidFill>
                <a:schemeClr val="dk1"/>
              </a:solidFill>
              <a:latin typeface="Calibri"/>
              <a:ea typeface="Calibri"/>
              <a:cs typeface="Calibri"/>
              <a:sym typeface="Calibri"/>
            </a:endParaRPr>
          </a:p>
        </p:txBody>
      </p:sp>
      <p:sp>
        <p:nvSpPr>
          <p:cNvPr id="32" name="Google Shape;32;p4"/>
          <p:cNvSpPr/>
          <p:nvPr/>
        </p:nvSpPr>
        <p:spPr>
          <a:xfrm>
            <a:off x="336550" y="3162300"/>
            <a:ext cx="2235200" cy="609600"/>
          </a:xfrm>
          <a:prstGeom prst="rect">
            <a:avLst/>
          </a:prstGeom>
          <a:noFill/>
          <a:ln>
            <a:noFill/>
          </a:ln>
        </p:spPr>
        <p:txBody>
          <a:bodyPr anchorCtr="0" anchor="t" bIns="0" lIns="0" spcFirstLastPara="1" rIns="0" wrap="square" tIns="0">
            <a:noAutofit/>
          </a:bodyPr>
          <a:lstStyle/>
          <a:p>
            <a:pPr indent="0" lvl="0" marL="0" marR="0" rtl="0" algn="ctr">
              <a:lnSpc>
                <a:spcPct val="113333"/>
              </a:lnSpc>
              <a:spcBef>
                <a:spcPts val="0"/>
              </a:spcBef>
              <a:spcAft>
                <a:spcPts val="0"/>
              </a:spcAft>
              <a:buClr>
                <a:srgbClr val="F8FFEC"/>
              </a:buClr>
              <a:buSzPts val="3600"/>
              <a:buFont typeface="Plus Jakarta Sans"/>
              <a:buNone/>
            </a:pPr>
            <a:r>
              <a:rPr b="1" i="0" lang="en" sz="3600" u="none" cap="none" strike="noStrike">
                <a:solidFill>
                  <a:srgbClr val="F8FFEC"/>
                </a:solidFill>
                <a:latin typeface="Plus Jakarta Sans"/>
                <a:ea typeface="Plus Jakarta Sans"/>
                <a:cs typeface="Plus Jakarta Sans"/>
                <a:sym typeface="Plus Jakarta Sans"/>
              </a:rPr>
              <a:t>Our Story </a:t>
            </a:r>
            <a:endParaRPr b="0" i="0" sz="3600" u="none" cap="none" strike="noStrike">
              <a:solidFill>
                <a:schemeClr val="dk1"/>
              </a:solidFill>
              <a:latin typeface="Calibri"/>
              <a:ea typeface="Calibri"/>
              <a:cs typeface="Calibri"/>
              <a:sym typeface="Calibri"/>
            </a:endParaRPr>
          </a:p>
        </p:txBody>
      </p:sp>
      <p:sp>
        <p:nvSpPr>
          <p:cNvPr id="33" name="Google Shape;33;p4"/>
          <p:cNvSpPr/>
          <p:nvPr/>
        </p:nvSpPr>
        <p:spPr>
          <a:xfrm>
            <a:off x="5251450" y="4241800"/>
            <a:ext cx="2914650" cy="520700"/>
          </a:xfrm>
          <a:prstGeom prst="rect">
            <a:avLst/>
          </a:prstGeom>
          <a:noFill/>
          <a:ln>
            <a:noFill/>
          </a:ln>
        </p:spPr>
        <p:txBody>
          <a:bodyPr anchorCtr="0" anchor="t" bIns="0" lIns="0" spcFirstLastPara="1" rIns="0" wrap="square" tIns="0">
            <a:noAutofit/>
          </a:bodyPr>
          <a:lstStyle/>
          <a:p>
            <a:pPr indent="0" lvl="0" marL="0" marR="0" rtl="0" algn="l">
              <a:lnSpc>
                <a:spcPct val="127500"/>
              </a:lnSpc>
              <a:spcBef>
                <a:spcPts val="0"/>
              </a:spcBef>
              <a:spcAft>
                <a:spcPts val="0"/>
              </a:spcAft>
              <a:buClr>
                <a:srgbClr val="6D4C81"/>
              </a:buClr>
              <a:buSzPts val="1600"/>
              <a:buFont typeface="Plus Jakarta Sans ExtraBold"/>
              <a:buNone/>
            </a:pPr>
            <a:r>
              <a:rPr b="0" i="0" lang="en" sz="1600" u="none" cap="none" strike="noStrike">
                <a:solidFill>
                  <a:srgbClr val="6D4C81"/>
                </a:solidFill>
                <a:latin typeface="Plus Jakarta Sans ExtraBold"/>
                <a:ea typeface="Plus Jakarta Sans ExtraBold"/>
                <a:cs typeface="Plus Jakarta Sans ExtraBold"/>
                <a:sym typeface="Plus Jakarta Sans ExtraBold"/>
              </a:rPr>
              <a:t>Michelle Turner</a:t>
            </a:r>
            <a:br>
              <a:rPr b="0" i="0" lang="en" sz="1600" u="none" cap="none" strike="noStrike">
                <a:solidFill>
                  <a:srgbClr val="6D4C81"/>
                </a:solidFill>
                <a:latin typeface="Plus Jakarta Sans ExtraBold"/>
                <a:ea typeface="Plus Jakarta Sans ExtraBold"/>
                <a:cs typeface="Plus Jakarta Sans ExtraBold"/>
                <a:sym typeface="Plus Jakarta Sans ExtraBold"/>
              </a:rPr>
            </a:br>
            <a:r>
              <a:rPr b="0" i="0" lang="en" sz="1200" u="none" cap="none" strike="noStrike">
                <a:solidFill>
                  <a:srgbClr val="6D4C81"/>
                </a:solidFill>
                <a:latin typeface="Plus Jakarta Sans Medium"/>
                <a:ea typeface="Plus Jakarta Sans Medium"/>
                <a:cs typeface="Plus Jakarta Sans Medium"/>
                <a:sym typeface="Plus Jakarta Sans Medium"/>
              </a:rPr>
              <a:t>Founder &amp; CEO, Here Now Health</a:t>
            </a:r>
            <a:r>
              <a:rPr b="0" i="0" lang="en" sz="1600" u="none" cap="none" strike="noStrike">
                <a:solidFill>
                  <a:srgbClr val="6D4C81"/>
                </a:solidFill>
                <a:latin typeface="Plus Jakarta Sans ExtraBold"/>
                <a:ea typeface="Plus Jakarta Sans ExtraBold"/>
                <a:cs typeface="Plus Jakarta Sans ExtraBold"/>
                <a:sym typeface="Plus Jakarta Sans ExtraBold"/>
              </a:rPr>
              <a:t> </a:t>
            </a:r>
            <a:endParaRPr b="0" i="0" sz="1600" u="none" cap="none" strike="noStrike">
              <a:solidFill>
                <a:schemeClr val="dk1"/>
              </a:solidFill>
              <a:latin typeface="Calibri"/>
              <a:ea typeface="Calibri"/>
              <a:cs typeface="Calibri"/>
              <a:sym typeface="Calibri"/>
            </a:endParaRPr>
          </a:p>
        </p:txBody>
      </p:sp>
      <p:sp>
        <p:nvSpPr>
          <p:cNvPr id="34" name="Google Shape;34;p4"/>
          <p:cNvSpPr txBox="1"/>
          <p:nvPr>
            <p:ph idx="4294967295" type="sldNum"/>
          </p:nvPr>
        </p:nvSpPr>
        <p:spPr>
          <a:xfrm>
            <a:off x="8778240" y="4834890"/>
            <a:ext cx="533333" cy="2000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pic>
        <p:nvPicPr>
          <p:cNvPr descr="preencoded.png" id="35" name="Google Shape;35;p4"/>
          <p:cNvPicPr preferRelativeResize="0"/>
          <p:nvPr/>
        </p:nvPicPr>
        <p:blipFill rotWithShape="1">
          <a:blip r:embed="rId8">
            <a:alphaModFix/>
          </a:blip>
          <a:srcRect b="0" l="0" r="0" t="0"/>
          <a:stretch/>
        </p:blipFill>
        <p:spPr>
          <a:xfrm>
            <a:off x="7518250" y="146875"/>
            <a:ext cx="1428900" cy="803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40" name="Shape 40"/>
        <p:cNvGrpSpPr/>
        <p:nvPr/>
      </p:nvGrpSpPr>
      <p:grpSpPr>
        <a:xfrm>
          <a:off x="0" y="0"/>
          <a:ext cx="0" cy="0"/>
          <a:chOff x="0" y="0"/>
          <a:chExt cx="0" cy="0"/>
        </a:xfrm>
      </p:grpSpPr>
      <p:pic>
        <p:nvPicPr>
          <p:cNvPr descr="preencoded.png" id="41" name="Google Shape;41;p5"/>
          <p:cNvPicPr preferRelativeResize="0"/>
          <p:nvPr/>
        </p:nvPicPr>
        <p:blipFill rotWithShape="1">
          <a:blip r:embed="rId3">
            <a:alphaModFix/>
          </a:blip>
          <a:srcRect b="0" l="0" r="0" t="0"/>
          <a:stretch/>
        </p:blipFill>
        <p:spPr>
          <a:xfrm>
            <a:off x="5549900" y="2197100"/>
            <a:ext cx="3200400" cy="1327150"/>
          </a:xfrm>
          <a:prstGeom prst="rect">
            <a:avLst/>
          </a:prstGeom>
          <a:noFill/>
          <a:ln>
            <a:noFill/>
          </a:ln>
        </p:spPr>
      </p:pic>
      <p:pic>
        <p:nvPicPr>
          <p:cNvPr descr="preencoded.png" id="42" name="Google Shape;42;p5"/>
          <p:cNvPicPr preferRelativeResize="0"/>
          <p:nvPr/>
        </p:nvPicPr>
        <p:blipFill rotWithShape="1">
          <a:blip r:embed="rId4">
            <a:alphaModFix/>
          </a:blip>
          <a:srcRect b="0" l="0" r="0" t="0"/>
          <a:stretch/>
        </p:blipFill>
        <p:spPr>
          <a:xfrm>
            <a:off x="6984997" y="0"/>
            <a:ext cx="2159003" cy="1250950"/>
          </a:xfrm>
          <a:prstGeom prst="rect">
            <a:avLst/>
          </a:prstGeom>
          <a:noFill/>
          <a:ln>
            <a:noFill/>
          </a:ln>
        </p:spPr>
      </p:pic>
      <p:pic>
        <p:nvPicPr>
          <p:cNvPr descr="preencoded.png" id="43" name="Google Shape;43;p5"/>
          <p:cNvPicPr preferRelativeResize="0"/>
          <p:nvPr/>
        </p:nvPicPr>
        <p:blipFill rotWithShape="1">
          <a:blip r:embed="rId5">
            <a:alphaModFix/>
          </a:blip>
          <a:srcRect b="0" l="0" r="0" t="0"/>
          <a:stretch/>
        </p:blipFill>
        <p:spPr>
          <a:xfrm>
            <a:off x="196850" y="2266950"/>
            <a:ext cx="3092450" cy="1250950"/>
          </a:xfrm>
          <a:prstGeom prst="rect">
            <a:avLst/>
          </a:prstGeom>
          <a:noFill/>
          <a:ln>
            <a:noFill/>
          </a:ln>
        </p:spPr>
      </p:pic>
      <p:pic>
        <p:nvPicPr>
          <p:cNvPr descr="preencoded.png" id="44" name="Google Shape;44;p5"/>
          <p:cNvPicPr preferRelativeResize="0"/>
          <p:nvPr/>
        </p:nvPicPr>
        <p:blipFill rotWithShape="1">
          <a:blip r:embed="rId6">
            <a:alphaModFix/>
          </a:blip>
          <a:srcRect b="0" l="0" r="0" t="0"/>
          <a:stretch/>
        </p:blipFill>
        <p:spPr>
          <a:xfrm>
            <a:off x="273050" y="2870200"/>
            <a:ext cx="1924050" cy="254000"/>
          </a:xfrm>
          <a:prstGeom prst="rect">
            <a:avLst/>
          </a:prstGeom>
          <a:noFill/>
          <a:ln>
            <a:noFill/>
          </a:ln>
        </p:spPr>
      </p:pic>
      <p:pic>
        <p:nvPicPr>
          <p:cNvPr descr="preencoded.png" id="45" name="Google Shape;45;p5"/>
          <p:cNvPicPr preferRelativeResize="0"/>
          <p:nvPr/>
        </p:nvPicPr>
        <p:blipFill rotWithShape="1">
          <a:blip r:embed="rId7">
            <a:alphaModFix/>
          </a:blip>
          <a:srcRect b="0" l="0" r="0" t="0"/>
          <a:stretch/>
        </p:blipFill>
        <p:spPr>
          <a:xfrm>
            <a:off x="2317750" y="1530350"/>
            <a:ext cx="4318000" cy="2571750"/>
          </a:xfrm>
          <a:prstGeom prst="rect">
            <a:avLst/>
          </a:prstGeom>
          <a:noFill/>
          <a:ln>
            <a:noFill/>
          </a:ln>
        </p:spPr>
      </p:pic>
      <p:pic>
        <p:nvPicPr>
          <p:cNvPr descr="preencoded.png" id="46" name="Google Shape;46;p5"/>
          <p:cNvPicPr preferRelativeResize="0"/>
          <p:nvPr/>
        </p:nvPicPr>
        <p:blipFill rotWithShape="1">
          <a:blip r:embed="rId8">
            <a:alphaModFix/>
          </a:blip>
          <a:srcRect b="0" l="0" r="0" t="0"/>
          <a:stretch/>
        </p:blipFill>
        <p:spPr>
          <a:xfrm>
            <a:off x="2501900" y="2330450"/>
            <a:ext cx="2165350" cy="254000"/>
          </a:xfrm>
          <a:prstGeom prst="rect">
            <a:avLst/>
          </a:prstGeom>
          <a:noFill/>
          <a:ln>
            <a:noFill/>
          </a:ln>
        </p:spPr>
      </p:pic>
      <p:pic>
        <p:nvPicPr>
          <p:cNvPr descr="preencoded.png" id="47" name="Google Shape;47;p5"/>
          <p:cNvPicPr preferRelativeResize="0"/>
          <p:nvPr/>
        </p:nvPicPr>
        <p:blipFill rotWithShape="1">
          <a:blip r:embed="rId9">
            <a:alphaModFix/>
          </a:blip>
          <a:srcRect b="0" l="0" r="0" t="0"/>
          <a:stretch/>
        </p:blipFill>
        <p:spPr>
          <a:xfrm>
            <a:off x="203199" y="4531875"/>
            <a:ext cx="359210" cy="359210"/>
          </a:xfrm>
          <a:prstGeom prst="rect">
            <a:avLst/>
          </a:prstGeom>
          <a:noFill/>
          <a:ln>
            <a:noFill/>
          </a:ln>
        </p:spPr>
      </p:pic>
      <p:pic>
        <p:nvPicPr>
          <p:cNvPr descr="preencoded.png" id="48" name="Google Shape;48;p5"/>
          <p:cNvPicPr preferRelativeResize="0"/>
          <p:nvPr/>
        </p:nvPicPr>
        <p:blipFill rotWithShape="1">
          <a:blip r:embed="rId10">
            <a:alphaModFix/>
          </a:blip>
          <a:srcRect b="0" l="0" r="0" t="0"/>
          <a:stretch/>
        </p:blipFill>
        <p:spPr>
          <a:xfrm>
            <a:off x="8258621" y="4525745"/>
            <a:ext cx="359210" cy="359210"/>
          </a:xfrm>
          <a:prstGeom prst="rect">
            <a:avLst/>
          </a:prstGeom>
          <a:noFill/>
          <a:ln>
            <a:noFill/>
          </a:ln>
        </p:spPr>
      </p:pic>
      <p:pic>
        <p:nvPicPr>
          <p:cNvPr descr="preencoded.png" id="49" name="Google Shape;49;p5"/>
          <p:cNvPicPr preferRelativeResize="0"/>
          <p:nvPr/>
        </p:nvPicPr>
        <p:blipFill rotWithShape="1">
          <a:blip r:embed="rId11">
            <a:alphaModFix/>
          </a:blip>
          <a:srcRect b="0" l="0" r="0" t="0"/>
          <a:stretch/>
        </p:blipFill>
        <p:spPr>
          <a:xfrm>
            <a:off x="457200" y="4699000"/>
            <a:ext cx="7912100" cy="50800"/>
          </a:xfrm>
          <a:prstGeom prst="rect">
            <a:avLst/>
          </a:prstGeom>
          <a:noFill/>
          <a:ln>
            <a:noFill/>
          </a:ln>
        </p:spPr>
      </p:pic>
      <p:sp>
        <p:nvSpPr>
          <p:cNvPr id="50" name="Google Shape;50;p5"/>
          <p:cNvSpPr/>
          <p:nvPr/>
        </p:nvSpPr>
        <p:spPr>
          <a:xfrm>
            <a:off x="254006" y="679450"/>
            <a:ext cx="8089800" cy="6096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2000"/>
              <a:buFont typeface="Plus Jakarta Sans ExtraBold"/>
              <a:buNone/>
            </a:pPr>
            <a:r>
              <a:rPr b="0" i="0" lang="en" sz="2000" u="none" cap="none" strike="noStrike">
                <a:solidFill>
                  <a:srgbClr val="03635F"/>
                </a:solidFill>
                <a:latin typeface="Plus Jakarta Sans ExtraBold"/>
                <a:ea typeface="Plus Jakarta Sans ExtraBold"/>
                <a:cs typeface="Plus Jakarta Sans ExtraBold"/>
                <a:sym typeface="Plus Jakarta Sans ExtraBold"/>
              </a:rPr>
              <a:t>The Missing Middle</a:t>
            </a:r>
            <a:br>
              <a:rPr b="0" i="0" lang="en" sz="2000" u="none" cap="none" strike="noStrike">
                <a:solidFill>
                  <a:srgbClr val="03635F"/>
                </a:solidFill>
                <a:latin typeface="Plus Jakarta Sans ExtraBold"/>
                <a:ea typeface="Plus Jakarta Sans ExtraBold"/>
                <a:cs typeface="Plus Jakarta Sans ExtraBold"/>
                <a:sym typeface="Plus Jakarta Sans ExtraBold"/>
              </a:rPr>
            </a:br>
            <a:endParaRPr b="0" i="0" sz="20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03635F"/>
              </a:buClr>
              <a:buSzPts val="2000"/>
              <a:buFont typeface="Plus Jakarta Sans ExtraBold"/>
              <a:buNone/>
            </a:pPr>
            <a:r>
              <a:rPr b="0" i="0" lang="en" sz="2000" u="none" cap="none" strike="noStrike">
                <a:solidFill>
                  <a:srgbClr val="03635F"/>
                </a:solidFill>
                <a:latin typeface="Plus Jakarta Sans ExtraBold"/>
                <a:ea typeface="Plus Jakarta Sans ExtraBold"/>
                <a:cs typeface="Plus Jakarta Sans ExtraBold"/>
                <a:sym typeface="Plus Jakarta Sans ExtraBold"/>
              </a:rPr>
              <a:t> </a:t>
            </a:r>
            <a:endParaRPr b="0" i="0" sz="2000" u="none" cap="none" strike="noStrike">
              <a:solidFill>
                <a:schemeClr val="dk1"/>
              </a:solidFill>
              <a:latin typeface="Calibri"/>
              <a:ea typeface="Calibri"/>
              <a:cs typeface="Calibri"/>
              <a:sym typeface="Calibri"/>
            </a:endParaRPr>
          </a:p>
        </p:txBody>
      </p:sp>
      <p:sp>
        <p:nvSpPr>
          <p:cNvPr id="51" name="Google Shape;51;p5"/>
          <p:cNvSpPr/>
          <p:nvPr/>
        </p:nvSpPr>
        <p:spPr>
          <a:xfrm>
            <a:off x="6502400" y="2457450"/>
            <a:ext cx="1650900" cy="2160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383030"/>
              </a:buClr>
              <a:buSzPts val="1200"/>
              <a:buFont typeface="Plus Jakarta Sans"/>
              <a:buNone/>
            </a:pPr>
            <a:r>
              <a:rPr b="1" i="0" lang="en" sz="1200" u="none" cap="none" strike="noStrike">
                <a:solidFill>
                  <a:srgbClr val="383030"/>
                </a:solidFill>
                <a:latin typeface="Plus Jakarta Sans"/>
                <a:ea typeface="Plus Jakarta Sans"/>
                <a:cs typeface="Plus Jakarta Sans"/>
                <a:sym typeface="Plus Jakarta Sans"/>
              </a:rPr>
              <a:t>Crisis Care   </a:t>
            </a:r>
            <a:endParaRPr b="0" i="0" sz="1200" u="none" cap="none" strike="noStrike">
              <a:solidFill>
                <a:schemeClr val="dk1"/>
              </a:solidFill>
              <a:latin typeface="Calibri"/>
              <a:ea typeface="Calibri"/>
              <a:cs typeface="Calibri"/>
              <a:sym typeface="Calibri"/>
            </a:endParaRPr>
          </a:p>
        </p:txBody>
      </p:sp>
      <p:sp>
        <p:nvSpPr>
          <p:cNvPr id="52" name="Google Shape;52;p5"/>
          <p:cNvSpPr/>
          <p:nvPr/>
        </p:nvSpPr>
        <p:spPr>
          <a:xfrm>
            <a:off x="6445250" y="2908300"/>
            <a:ext cx="1752600" cy="15240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383030"/>
              </a:buClr>
              <a:buSzPts val="1000"/>
              <a:buFont typeface="Plus Jakarta Sans SemiBold"/>
              <a:buNone/>
            </a:pPr>
            <a:r>
              <a:rPr b="0" i="0" lang="en" sz="1000" u="none" cap="none" strike="noStrike">
                <a:solidFill>
                  <a:srgbClr val="383030"/>
                </a:solidFill>
                <a:latin typeface="Plus Jakarta Sans SemiBold"/>
                <a:ea typeface="Plus Jakarta Sans SemiBold"/>
                <a:cs typeface="Plus Jakarta Sans SemiBold"/>
                <a:sym typeface="Plus Jakarta Sans SemiBold"/>
              </a:rPr>
              <a:t>Crisis and intensive care </a:t>
            </a:r>
            <a:endParaRPr b="0" i="0" sz="1000" u="none" cap="none" strike="noStrike">
              <a:solidFill>
                <a:schemeClr val="dk1"/>
              </a:solidFill>
              <a:latin typeface="Calibri"/>
              <a:ea typeface="Calibri"/>
              <a:cs typeface="Calibri"/>
              <a:sym typeface="Calibri"/>
            </a:endParaRPr>
          </a:p>
        </p:txBody>
      </p:sp>
      <p:sp>
        <p:nvSpPr>
          <p:cNvPr id="53" name="Google Shape;53;p5"/>
          <p:cNvSpPr/>
          <p:nvPr/>
        </p:nvSpPr>
        <p:spPr>
          <a:xfrm>
            <a:off x="387350" y="2457450"/>
            <a:ext cx="1650900" cy="2160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383030"/>
              </a:buClr>
              <a:buSzPts val="1200"/>
              <a:buFont typeface="Plus Jakarta Sans"/>
              <a:buNone/>
            </a:pPr>
            <a:r>
              <a:rPr b="1" i="0" lang="en" sz="1200" u="none" cap="none" strike="noStrike">
                <a:solidFill>
                  <a:srgbClr val="383030"/>
                </a:solidFill>
                <a:latin typeface="Plus Jakarta Sans"/>
                <a:ea typeface="Plus Jakarta Sans"/>
                <a:cs typeface="Plus Jakarta Sans"/>
                <a:sym typeface="Plus Jakarta Sans"/>
              </a:rPr>
              <a:t>Delayed Access </a:t>
            </a:r>
            <a:endParaRPr b="0" i="0" sz="1200" u="none" cap="none" strike="noStrike">
              <a:solidFill>
                <a:schemeClr val="dk1"/>
              </a:solidFill>
              <a:latin typeface="Calibri"/>
              <a:ea typeface="Calibri"/>
              <a:cs typeface="Calibri"/>
              <a:sym typeface="Calibri"/>
            </a:endParaRPr>
          </a:p>
        </p:txBody>
      </p:sp>
      <p:sp>
        <p:nvSpPr>
          <p:cNvPr id="54" name="Google Shape;54;p5"/>
          <p:cNvSpPr/>
          <p:nvPr/>
        </p:nvSpPr>
        <p:spPr>
          <a:xfrm>
            <a:off x="393700" y="2927350"/>
            <a:ext cx="17844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383030"/>
              </a:buClr>
              <a:buSzPts val="1000"/>
              <a:buFont typeface="Plus Jakarta Sans SemiBold"/>
              <a:buNone/>
            </a:pPr>
            <a:r>
              <a:rPr b="0" i="0" lang="en" sz="1000" u="none" cap="none" strike="noStrike">
                <a:solidFill>
                  <a:srgbClr val="383030"/>
                </a:solidFill>
                <a:latin typeface="Plus Jakarta Sans SemiBold"/>
                <a:ea typeface="Plus Jakarta Sans SemiBold"/>
                <a:cs typeface="Plus Jakarta Sans SemiBold"/>
                <a:sym typeface="Plus Jakarta Sans SemiBold"/>
              </a:rPr>
              <a:t>Low quality, long waitlists </a:t>
            </a:r>
            <a:endParaRPr b="0" i="0" sz="1000" u="none" cap="none" strike="noStrike">
              <a:solidFill>
                <a:schemeClr val="dk1"/>
              </a:solidFill>
              <a:latin typeface="Calibri"/>
              <a:ea typeface="Calibri"/>
              <a:cs typeface="Calibri"/>
              <a:sym typeface="Calibri"/>
            </a:endParaRPr>
          </a:p>
        </p:txBody>
      </p:sp>
      <p:sp>
        <p:nvSpPr>
          <p:cNvPr id="55" name="Google Shape;55;p5"/>
          <p:cNvSpPr/>
          <p:nvPr/>
        </p:nvSpPr>
        <p:spPr>
          <a:xfrm>
            <a:off x="2622550" y="2368550"/>
            <a:ext cx="1866900" cy="1842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383030"/>
              </a:buClr>
              <a:buSzPts val="1200"/>
              <a:buFont typeface="Plus Jakarta Sans SemiBold"/>
              <a:buNone/>
            </a:pPr>
            <a:r>
              <a:rPr b="0" i="0" lang="en" sz="1200" u="none" cap="none" strike="noStrike">
                <a:solidFill>
                  <a:srgbClr val="383030"/>
                </a:solidFill>
                <a:latin typeface="Plus Jakarta Sans SemiBold"/>
                <a:ea typeface="Plus Jakarta Sans SemiBold"/>
                <a:cs typeface="Plus Jakarta Sans SemiBold"/>
                <a:sym typeface="Plus Jakarta Sans SemiBold"/>
              </a:rPr>
              <a:t>Continuity Driven Care </a:t>
            </a:r>
            <a:endParaRPr b="0" i="0" sz="1200" u="none" cap="none" strike="noStrike">
              <a:solidFill>
                <a:schemeClr val="dk1"/>
              </a:solidFill>
              <a:latin typeface="Calibri"/>
              <a:ea typeface="Calibri"/>
              <a:cs typeface="Calibri"/>
              <a:sym typeface="Calibri"/>
            </a:endParaRPr>
          </a:p>
        </p:txBody>
      </p:sp>
      <p:sp>
        <p:nvSpPr>
          <p:cNvPr id="56" name="Google Shape;56;p5"/>
          <p:cNvSpPr/>
          <p:nvPr/>
        </p:nvSpPr>
        <p:spPr>
          <a:xfrm>
            <a:off x="3721100" y="4375150"/>
            <a:ext cx="1289100" cy="2160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03635F"/>
              </a:buClr>
              <a:buSzPts val="1200"/>
              <a:buFont typeface="Plus Jakarta Sans ExtraBold"/>
              <a:buNone/>
            </a:pPr>
            <a:r>
              <a:rPr b="0" i="0" lang="en" sz="1200" u="none" cap="none" strike="noStrike">
                <a:solidFill>
                  <a:srgbClr val="03635F"/>
                </a:solidFill>
                <a:latin typeface="Plus Jakarta Sans ExtraBold"/>
                <a:ea typeface="Plus Jakarta Sans ExtraBold"/>
                <a:cs typeface="Plus Jakarta Sans ExtraBold"/>
                <a:sym typeface="Plus Jakarta Sans ExtraBold"/>
              </a:rPr>
              <a:t>Care Options </a:t>
            </a:r>
            <a:endParaRPr b="0" i="0" sz="1200" u="none" cap="none" strike="noStrike">
              <a:solidFill>
                <a:schemeClr val="dk1"/>
              </a:solidFill>
              <a:latin typeface="Calibri"/>
              <a:ea typeface="Calibri"/>
              <a:cs typeface="Calibri"/>
              <a:sym typeface="Calibri"/>
            </a:endParaRPr>
          </a:p>
        </p:txBody>
      </p:sp>
      <p:sp>
        <p:nvSpPr>
          <p:cNvPr id="57" name="Google Shape;57;p5"/>
          <p:cNvSpPr/>
          <p:nvPr/>
        </p:nvSpPr>
        <p:spPr>
          <a:xfrm>
            <a:off x="209550" y="4279900"/>
            <a:ext cx="1289100" cy="2160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03635F"/>
              </a:buClr>
              <a:buSzPts val="1200"/>
              <a:buFont typeface="Plus Jakarta Sans"/>
              <a:buNone/>
            </a:pPr>
            <a:r>
              <a:rPr b="0" i="0" lang="en" sz="1200" u="none" cap="none" strike="noStrike">
                <a:solidFill>
                  <a:srgbClr val="03635F"/>
                </a:solidFill>
                <a:latin typeface="Plus Jakarta Sans"/>
                <a:ea typeface="Plus Jakarta Sans"/>
                <a:cs typeface="Plus Jakarta Sans"/>
                <a:sym typeface="Plus Jakarta Sans"/>
              </a:rPr>
              <a:t>Long Wait  </a:t>
            </a:r>
            <a:endParaRPr b="0" i="0" sz="1200" u="none" cap="none" strike="noStrike">
              <a:solidFill>
                <a:schemeClr val="dk1"/>
              </a:solidFill>
              <a:latin typeface="Calibri"/>
              <a:ea typeface="Calibri"/>
              <a:cs typeface="Calibri"/>
              <a:sym typeface="Calibri"/>
            </a:endParaRPr>
          </a:p>
        </p:txBody>
      </p:sp>
      <p:sp>
        <p:nvSpPr>
          <p:cNvPr id="58" name="Google Shape;58;p5"/>
          <p:cNvSpPr/>
          <p:nvPr/>
        </p:nvSpPr>
        <p:spPr>
          <a:xfrm>
            <a:off x="7683500" y="4267200"/>
            <a:ext cx="1289100" cy="216000"/>
          </a:xfrm>
          <a:prstGeom prst="rect">
            <a:avLst/>
          </a:prstGeom>
          <a:noFill/>
          <a:ln>
            <a:noFill/>
          </a:ln>
        </p:spPr>
        <p:txBody>
          <a:bodyPr anchorCtr="0" anchor="t" bIns="0" lIns="0" spcFirstLastPara="1" rIns="0" wrap="square" tIns="0">
            <a:noAutofit/>
          </a:bodyPr>
          <a:lstStyle/>
          <a:p>
            <a:pPr indent="0" lvl="0" marL="0" marR="0" rtl="0" algn="l">
              <a:lnSpc>
                <a:spcPct val="119000"/>
              </a:lnSpc>
              <a:spcBef>
                <a:spcPts val="0"/>
              </a:spcBef>
              <a:spcAft>
                <a:spcPts val="0"/>
              </a:spcAft>
              <a:buClr>
                <a:srgbClr val="03635F"/>
              </a:buClr>
              <a:buSzPts val="1200"/>
              <a:buFont typeface="Plus Jakarta Sans"/>
              <a:buNone/>
            </a:pPr>
            <a:r>
              <a:rPr b="0" i="0" lang="en" sz="1200" u="none" cap="none" strike="noStrike">
                <a:solidFill>
                  <a:srgbClr val="03635F"/>
                </a:solidFill>
                <a:latin typeface="Plus Jakarta Sans"/>
                <a:ea typeface="Plus Jakarta Sans"/>
                <a:cs typeface="Plus Jakarta Sans"/>
                <a:sym typeface="Plus Jakarta Sans"/>
              </a:rPr>
              <a:t>Crisis </a:t>
            </a:r>
            <a:endParaRPr b="0" i="0" sz="1200" u="none" cap="none" strike="noStrike">
              <a:solidFill>
                <a:schemeClr val="dk1"/>
              </a:solidFill>
              <a:latin typeface="Calibri"/>
              <a:ea typeface="Calibri"/>
              <a:cs typeface="Calibri"/>
              <a:sym typeface="Calibri"/>
            </a:endParaRPr>
          </a:p>
        </p:txBody>
      </p:sp>
      <p:sp>
        <p:nvSpPr>
          <p:cNvPr id="59" name="Google Shape;59;p5"/>
          <p:cNvSpPr/>
          <p:nvPr/>
        </p:nvSpPr>
        <p:spPr>
          <a:xfrm>
            <a:off x="2501900" y="2787650"/>
            <a:ext cx="3765600" cy="806400"/>
          </a:xfrm>
          <a:prstGeom prst="rect">
            <a:avLst/>
          </a:prstGeom>
          <a:noFill/>
          <a:ln>
            <a:noFill/>
          </a:ln>
        </p:spPr>
        <p:txBody>
          <a:bodyPr anchorCtr="0" anchor="t" bIns="0" lIns="0" spcFirstLastPara="1" rIns="0" wrap="square" tIns="0">
            <a:noAutofit/>
          </a:bodyPr>
          <a:lstStyle/>
          <a:p>
            <a:pPr indent="0" lvl="0" marL="0" marR="0" rtl="0" algn="l">
              <a:lnSpc>
                <a:spcPct val="111272"/>
              </a:lnSpc>
              <a:spcBef>
                <a:spcPts val="0"/>
              </a:spcBef>
              <a:spcAft>
                <a:spcPts val="0"/>
              </a:spcAft>
              <a:buClr>
                <a:schemeClr val="lt1"/>
              </a:buClr>
              <a:buSzPts val="2800"/>
              <a:buFont typeface="Plus Jakarta Sans ExtraBold"/>
              <a:buNone/>
            </a:pPr>
            <a:r>
              <a:rPr b="0" i="0" lang="en" sz="1900" u="none" cap="none" strike="noStrike">
                <a:solidFill>
                  <a:schemeClr val="lt1"/>
                </a:solidFill>
                <a:latin typeface="Plus Jakarta Sans ExtraBold"/>
                <a:ea typeface="Plus Jakarta Sans ExtraBold"/>
                <a:cs typeface="Plus Jakarta Sans ExtraBold"/>
                <a:sym typeface="Plus Jakarta Sans ExtraBold"/>
              </a:rPr>
              <a:t>“This is the first time therapy felt like it was made for me.” </a:t>
            </a:r>
            <a:br>
              <a:rPr b="0" i="0" lang="en" sz="1900" u="none" cap="none" strike="noStrike">
                <a:solidFill>
                  <a:schemeClr val="lt1"/>
                </a:solidFill>
                <a:latin typeface="Plus Jakarta Sans ExtraBold"/>
                <a:ea typeface="Plus Jakarta Sans ExtraBold"/>
                <a:cs typeface="Plus Jakarta Sans ExtraBold"/>
                <a:sym typeface="Plus Jakarta Sans ExtraBold"/>
              </a:rPr>
            </a:br>
            <a:endParaRPr b="0" i="0" sz="300" u="none" cap="none" strike="noStrike">
              <a:solidFill>
                <a:schemeClr val="dk1"/>
              </a:solidFill>
              <a:latin typeface="Calibri"/>
              <a:ea typeface="Calibri"/>
              <a:cs typeface="Calibri"/>
              <a:sym typeface="Calibri"/>
            </a:endParaRPr>
          </a:p>
        </p:txBody>
      </p:sp>
      <p:sp>
        <p:nvSpPr>
          <p:cNvPr id="60" name="Google Shape;60;p5"/>
          <p:cNvSpPr txBox="1"/>
          <p:nvPr>
            <p:ph idx="4294967295" type="sldNum"/>
          </p:nvPr>
        </p:nvSpPr>
        <p:spPr>
          <a:xfrm>
            <a:off x="8778240" y="4834890"/>
            <a:ext cx="533400" cy="2001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
        <p:nvSpPr>
          <p:cNvPr id="61" name="Google Shape;61;p5"/>
          <p:cNvSpPr/>
          <p:nvPr/>
        </p:nvSpPr>
        <p:spPr>
          <a:xfrm>
            <a:off x="2501900" y="3625850"/>
            <a:ext cx="3619800" cy="190500"/>
          </a:xfrm>
          <a:prstGeom prst="rect">
            <a:avLst/>
          </a:prstGeom>
          <a:noFill/>
          <a:ln>
            <a:noFill/>
          </a:ln>
        </p:spPr>
        <p:txBody>
          <a:bodyPr anchorCtr="0" anchor="t" bIns="0" lIns="0" spcFirstLastPara="1" rIns="0" wrap="square" tIns="0">
            <a:noAutofit/>
          </a:bodyPr>
          <a:lstStyle/>
          <a:p>
            <a:pPr indent="0" lvl="0" marL="0" marR="0" rtl="0" algn="l">
              <a:lnSpc>
                <a:spcPct val="127533"/>
              </a:lnSpc>
              <a:spcBef>
                <a:spcPts val="0"/>
              </a:spcBef>
              <a:spcAft>
                <a:spcPts val="0"/>
              </a:spcAft>
              <a:buClr>
                <a:srgbClr val="FFFFFF"/>
              </a:buClr>
              <a:buSzPts val="1000"/>
              <a:buFont typeface="Plus Jakarta Sans SemiBold"/>
              <a:buNone/>
            </a:pPr>
            <a:r>
              <a:rPr b="0" i="0" lang="en" sz="1000" u="none" cap="none" strike="noStrike">
                <a:solidFill>
                  <a:srgbClr val="FFFFFF"/>
                </a:solidFill>
                <a:latin typeface="Plus Jakarta Sans SemiBold"/>
                <a:ea typeface="Plus Jakarta Sans SemiBold"/>
                <a:cs typeface="Plus Jakarta Sans SemiBold"/>
                <a:sym typeface="Plus Jakarta Sans SemiBold"/>
              </a:rPr>
              <a:t>-Here Now Patient (Aged Out Youth) </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66" name="Shape 66"/>
        <p:cNvGrpSpPr/>
        <p:nvPr/>
      </p:nvGrpSpPr>
      <p:grpSpPr>
        <a:xfrm>
          <a:off x="0" y="0"/>
          <a:ext cx="0" cy="0"/>
          <a:chOff x="0" y="0"/>
          <a:chExt cx="0" cy="0"/>
        </a:xfrm>
      </p:grpSpPr>
      <p:pic>
        <p:nvPicPr>
          <p:cNvPr descr="preencoded.png" id="67" name="Google Shape;67;p6"/>
          <p:cNvPicPr preferRelativeResize="0"/>
          <p:nvPr/>
        </p:nvPicPr>
        <p:blipFill rotWithShape="1">
          <a:blip r:embed="rId3">
            <a:alphaModFix/>
          </a:blip>
          <a:srcRect b="0" l="0" r="0" t="0"/>
          <a:stretch/>
        </p:blipFill>
        <p:spPr>
          <a:xfrm>
            <a:off x="6477000" y="0"/>
            <a:ext cx="2667000" cy="5143500"/>
          </a:xfrm>
          <a:prstGeom prst="rect">
            <a:avLst/>
          </a:prstGeom>
          <a:noFill/>
          <a:ln>
            <a:noFill/>
          </a:ln>
        </p:spPr>
      </p:pic>
      <p:pic>
        <p:nvPicPr>
          <p:cNvPr descr="preencoded.png" id="68" name="Google Shape;68;p6"/>
          <p:cNvPicPr preferRelativeResize="0"/>
          <p:nvPr/>
        </p:nvPicPr>
        <p:blipFill rotWithShape="1">
          <a:blip r:embed="rId4">
            <a:alphaModFix/>
          </a:blip>
          <a:srcRect b="0" l="0" r="0" t="0"/>
          <a:stretch/>
        </p:blipFill>
        <p:spPr>
          <a:xfrm>
            <a:off x="425450" y="3848100"/>
            <a:ext cx="5911850" cy="1079500"/>
          </a:xfrm>
          <a:prstGeom prst="rect">
            <a:avLst/>
          </a:prstGeom>
          <a:noFill/>
          <a:ln>
            <a:noFill/>
          </a:ln>
        </p:spPr>
      </p:pic>
      <p:pic>
        <p:nvPicPr>
          <p:cNvPr descr="preencoded.png" id="69" name="Google Shape;69;p6"/>
          <p:cNvPicPr preferRelativeResize="0"/>
          <p:nvPr/>
        </p:nvPicPr>
        <p:blipFill rotWithShape="1">
          <a:blip r:embed="rId5">
            <a:alphaModFix/>
          </a:blip>
          <a:srcRect b="0" l="0" r="0" t="0"/>
          <a:stretch/>
        </p:blipFill>
        <p:spPr>
          <a:xfrm>
            <a:off x="425450" y="3848100"/>
            <a:ext cx="1079500" cy="1079500"/>
          </a:xfrm>
          <a:prstGeom prst="rect">
            <a:avLst/>
          </a:prstGeom>
          <a:noFill/>
          <a:ln>
            <a:noFill/>
          </a:ln>
        </p:spPr>
      </p:pic>
      <p:pic>
        <p:nvPicPr>
          <p:cNvPr descr="preencoded.png" id="70" name="Google Shape;70;p6"/>
          <p:cNvPicPr preferRelativeResize="0"/>
          <p:nvPr/>
        </p:nvPicPr>
        <p:blipFill rotWithShape="1">
          <a:blip r:embed="rId6">
            <a:alphaModFix/>
          </a:blip>
          <a:srcRect b="0" l="0" r="0" t="0"/>
          <a:stretch/>
        </p:blipFill>
        <p:spPr>
          <a:xfrm>
            <a:off x="6616700" y="952500"/>
            <a:ext cx="2527300" cy="2114550"/>
          </a:xfrm>
          <a:prstGeom prst="rect">
            <a:avLst/>
          </a:prstGeom>
          <a:noFill/>
          <a:ln>
            <a:noFill/>
          </a:ln>
        </p:spPr>
      </p:pic>
      <p:pic>
        <p:nvPicPr>
          <p:cNvPr descr="preencoded.png" id="71" name="Google Shape;71;p6"/>
          <p:cNvPicPr preferRelativeResize="0"/>
          <p:nvPr/>
        </p:nvPicPr>
        <p:blipFill rotWithShape="1">
          <a:blip r:embed="rId7">
            <a:alphaModFix/>
          </a:blip>
          <a:srcRect b="0" l="0" r="0" t="0"/>
          <a:stretch/>
        </p:blipFill>
        <p:spPr>
          <a:xfrm>
            <a:off x="6711950" y="2705100"/>
            <a:ext cx="457200" cy="234950"/>
          </a:xfrm>
          <a:prstGeom prst="rect">
            <a:avLst/>
          </a:prstGeom>
          <a:noFill/>
          <a:ln>
            <a:noFill/>
          </a:ln>
        </p:spPr>
      </p:pic>
      <p:pic>
        <p:nvPicPr>
          <p:cNvPr descr="preencoded.png" id="72" name="Google Shape;72;p6"/>
          <p:cNvPicPr preferRelativeResize="0"/>
          <p:nvPr/>
        </p:nvPicPr>
        <p:blipFill rotWithShape="1">
          <a:blip r:embed="rId8">
            <a:alphaModFix/>
          </a:blip>
          <a:srcRect b="0" l="0" r="0" t="0"/>
          <a:stretch/>
        </p:blipFill>
        <p:spPr>
          <a:xfrm>
            <a:off x="406400" y="1930400"/>
            <a:ext cx="254000" cy="254000"/>
          </a:xfrm>
          <a:prstGeom prst="rect">
            <a:avLst/>
          </a:prstGeom>
          <a:noFill/>
          <a:ln>
            <a:noFill/>
          </a:ln>
        </p:spPr>
      </p:pic>
      <p:pic>
        <p:nvPicPr>
          <p:cNvPr descr="preencoded.png" id="73" name="Google Shape;73;p6"/>
          <p:cNvPicPr preferRelativeResize="0"/>
          <p:nvPr/>
        </p:nvPicPr>
        <p:blipFill rotWithShape="1">
          <a:blip r:embed="rId8">
            <a:alphaModFix/>
          </a:blip>
          <a:srcRect b="0" l="0" r="0" t="0"/>
          <a:stretch/>
        </p:blipFill>
        <p:spPr>
          <a:xfrm>
            <a:off x="1581150" y="1930400"/>
            <a:ext cx="254000" cy="254000"/>
          </a:xfrm>
          <a:prstGeom prst="rect">
            <a:avLst/>
          </a:prstGeom>
          <a:noFill/>
          <a:ln>
            <a:noFill/>
          </a:ln>
        </p:spPr>
      </p:pic>
      <p:pic>
        <p:nvPicPr>
          <p:cNvPr descr="preencoded.png" id="74" name="Google Shape;74;p6"/>
          <p:cNvPicPr preferRelativeResize="0"/>
          <p:nvPr/>
        </p:nvPicPr>
        <p:blipFill rotWithShape="1">
          <a:blip r:embed="rId8">
            <a:alphaModFix/>
          </a:blip>
          <a:srcRect b="0" l="0" r="0" t="0"/>
          <a:stretch/>
        </p:blipFill>
        <p:spPr>
          <a:xfrm>
            <a:off x="2736850" y="1930400"/>
            <a:ext cx="254000" cy="254000"/>
          </a:xfrm>
          <a:prstGeom prst="rect">
            <a:avLst/>
          </a:prstGeom>
          <a:noFill/>
          <a:ln>
            <a:noFill/>
          </a:ln>
        </p:spPr>
      </p:pic>
      <p:pic>
        <p:nvPicPr>
          <p:cNvPr descr="preencoded.png" id="75" name="Google Shape;75;p6"/>
          <p:cNvPicPr preferRelativeResize="0"/>
          <p:nvPr/>
        </p:nvPicPr>
        <p:blipFill rotWithShape="1">
          <a:blip r:embed="rId8">
            <a:alphaModFix/>
          </a:blip>
          <a:srcRect b="0" l="0" r="0" t="0"/>
          <a:stretch/>
        </p:blipFill>
        <p:spPr>
          <a:xfrm>
            <a:off x="3892550" y="1930400"/>
            <a:ext cx="254000" cy="254000"/>
          </a:xfrm>
          <a:prstGeom prst="rect">
            <a:avLst/>
          </a:prstGeom>
          <a:noFill/>
          <a:ln>
            <a:noFill/>
          </a:ln>
        </p:spPr>
      </p:pic>
      <p:pic>
        <p:nvPicPr>
          <p:cNvPr descr="preencoded.png" id="76" name="Google Shape;76;p6"/>
          <p:cNvPicPr preferRelativeResize="0"/>
          <p:nvPr/>
        </p:nvPicPr>
        <p:blipFill rotWithShape="1">
          <a:blip r:embed="rId8">
            <a:alphaModFix/>
          </a:blip>
          <a:srcRect b="0" l="0" r="0" t="0"/>
          <a:stretch/>
        </p:blipFill>
        <p:spPr>
          <a:xfrm>
            <a:off x="5048250" y="1930400"/>
            <a:ext cx="254000" cy="254000"/>
          </a:xfrm>
          <a:prstGeom prst="rect">
            <a:avLst/>
          </a:prstGeom>
          <a:noFill/>
          <a:ln>
            <a:noFill/>
          </a:ln>
        </p:spPr>
      </p:pic>
      <p:pic>
        <p:nvPicPr>
          <p:cNvPr descr="preencoded.png" id="77" name="Google Shape;77;p6"/>
          <p:cNvPicPr preferRelativeResize="0"/>
          <p:nvPr/>
        </p:nvPicPr>
        <p:blipFill rotWithShape="1">
          <a:blip r:embed="rId9">
            <a:alphaModFix/>
          </a:blip>
          <a:srcRect b="0" l="0" r="0" t="0"/>
          <a:stretch/>
        </p:blipFill>
        <p:spPr>
          <a:xfrm>
            <a:off x="6661150" y="819150"/>
            <a:ext cx="1068350" cy="12200"/>
          </a:xfrm>
          <a:prstGeom prst="rect">
            <a:avLst/>
          </a:prstGeom>
          <a:noFill/>
          <a:ln>
            <a:noFill/>
          </a:ln>
        </p:spPr>
      </p:pic>
      <p:pic>
        <p:nvPicPr>
          <p:cNvPr descr="preencoded.png" id="78" name="Google Shape;78;p6"/>
          <p:cNvPicPr preferRelativeResize="0"/>
          <p:nvPr/>
        </p:nvPicPr>
        <p:blipFill rotWithShape="1">
          <a:blip r:embed="rId10">
            <a:alphaModFix/>
          </a:blip>
          <a:srcRect b="0" l="0" r="0" t="0"/>
          <a:stretch/>
        </p:blipFill>
        <p:spPr>
          <a:xfrm>
            <a:off x="425450" y="2133600"/>
            <a:ext cx="1079500" cy="266700"/>
          </a:xfrm>
          <a:prstGeom prst="rect">
            <a:avLst/>
          </a:prstGeom>
          <a:noFill/>
          <a:ln>
            <a:noFill/>
          </a:ln>
        </p:spPr>
      </p:pic>
      <p:pic>
        <p:nvPicPr>
          <p:cNvPr descr="preencoded.png" id="79" name="Google Shape;79;p6"/>
          <p:cNvPicPr preferRelativeResize="0"/>
          <p:nvPr/>
        </p:nvPicPr>
        <p:blipFill rotWithShape="1">
          <a:blip r:embed="rId10">
            <a:alphaModFix/>
          </a:blip>
          <a:srcRect b="0" l="0" r="0" t="0"/>
          <a:stretch/>
        </p:blipFill>
        <p:spPr>
          <a:xfrm>
            <a:off x="1581150" y="2133600"/>
            <a:ext cx="1079500" cy="266700"/>
          </a:xfrm>
          <a:prstGeom prst="rect">
            <a:avLst/>
          </a:prstGeom>
          <a:noFill/>
          <a:ln>
            <a:noFill/>
          </a:ln>
        </p:spPr>
      </p:pic>
      <p:pic>
        <p:nvPicPr>
          <p:cNvPr descr="preencoded.png" id="80" name="Google Shape;80;p6"/>
          <p:cNvPicPr preferRelativeResize="0"/>
          <p:nvPr/>
        </p:nvPicPr>
        <p:blipFill rotWithShape="1">
          <a:blip r:embed="rId10">
            <a:alphaModFix/>
          </a:blip>
          <a:srcRect b="0" l="0" r="0" t="0"/>
          <a:stretch/>
        </p:blipFill>
        <p:spPr>
          <a:xfrm>
            <a:off x="2736850" y="2133600"/>
            <a:ext cx="1079500" cy="266700"/>
          </a:xfrm>
          <a:prstGeom prst="rect">
            <a:avLst/>
          </a:prstGeom>
          <a:noFill/>
          <a:ln>
            <a:noFill/>
          </a:ln>
        </p:spPr>
      </p:pic>
      <p:pic>
        <p:nvPicPr>
          <p:cNvPr descr="preencoded.png" id="81" name="Google Shape;81;p6"/>
          <p:cNvPicPr preferRelativeResize="0"/>
          <p:nvPr/>
        </p:nvPicPr>
        <p:blipFill rotWithShape="1">
          <a:blip r:embed="rId10">
            <a:alphaModFix/>
          </a:blip>
          <a:srcRect b="0" l="0" r="0" t="0"/>
          <a:stretch/>
        </p:blipFill>
        <p:spPr>
          <a:xfrm>
            <a:off x="3892550" y="2133600"/>
            <a:ext cx="1079500" cy="266700"/>
          </a:xfrm>
          <a:prstGeom prst="rect">
            <a:avLst/>
          </a:prstGeom>
          <a:noFill/>
          <a:ln>
            <a:noFill/>
          </a:ln>
        </p:spPr>
      </p:pic>
      <p:pic>
        <p:nvPicPr>
          <p:cNvPr descr="preencoded.png" id="82" name="Google Shape;82;p6"/>
          <p:cNvPicPr preferRelativeResize="0"/>
          <p:nvPr/>
        </p:nvPicPr>
        <p:blipFill rotWithShape="1">
          <a:blip r:embed="rId10">
            <a:alphaModFix/>
          </a:blip>
          <a:srcRect b="0" l="0" r="0" t="0"/>
          <a:stretch/>
        </p:blipFill>
        <p:spPr>
          <a:xfrm>
            <a:off x="5048250" y="2133600"/>
            <a:ext cx="1079500" cy="266700"/>
          </a:xfrm>
          <a:prstGeom prst="rect">
            <a:avLst/>
          </a:prstGeom>
          <a:noFill/>
          <a:ln>
            <a:noFill/>
          </a:ln>
        </p:spPr>
      </p:pic>
      <p:sp>
        <p:nvSpPr>
          <p:cNvPr id="83" name="Google Shape;83;p6"/>
          <p:cNvSpPr/>
          <p:nvPr/>
        </p:nvSpPr>
        <p:spPr>
          <a:xfrm>
            <a:off x="425450" y="711200"/>
            <a:ext cx="6082500" cy="622200"/>
          </a:xfrm>
          <a:prstGeom prst="rect">
            <a:avLst/>
          </a:prstGeom>
          <a:noFill/>
          <a:ln>
            <a:noFill/>
          </a:ln>
        </p:spPr>
        <p:txBody>
          <a:bodyPr anchorCtr="0" anchor="t" bIns="0" lIns="0" spcFirstLastPara="1" rIns="0" wrap="square" tIns="0">
            <a:noAutofit/>
          </a:bodyPr>
          <a:lstStyle/>
          <a:p>
            <a:pPr indent="0" lvl="0" marL="0" marR="0" rtl="0" algn="l">
              <a:lnSpc>
                <a:spcPct val="110491"/>
              </a:lnSpc>
              <a:spcBef>
                <a:spcPts val="0"/>
              </a:spcBef>
              <a:spcAft>
                <a:spcPts val="0"/>
              </a:spcAft>
              <a:buClr>
                <a:srgbClr val="6D4C81"/>
              </a:buClr>
              <a:buSzPts val="1900"/>
              <a:buFont typeface="Plus Jakarta Sans ExtraBold"/>
              <a:buNone/>
            </a:pPr>
            <a:r>
              <a:rPr b="0" i="0" lang="en" sz="1900" u="none" cap="none" strike="noStrike">
                <a:solidFill>
                  <a:srgbClr val="6D4C81"/>
                </a:solidFill>
                <a:latin typeface="Plus Jakarta Sans ExtraBold"/>
                <a:ea typeface="Plus Jakarta Sans ExtraBold"/>
                <a:cs typeface="Plus Jakarta Sans ExtraBold"/>
                <a:sym typeface="Plus Jakarta Sans ExtraBold"/>
              </a:rPr>
              <a:t>Children impacted by child welfare get the wrong care, or no care at all, at the highest cost. </a:t>
            </a:r>
            <a:endParaRPr b="0" i="0" sz="1900" u="none" cap="none" strike="noStrike">
              <a:solidFill>
                <a:schemeClr val="dk1"/>
              </a:solidFill>
              <a:latin typeface="Calibri"/>
              <a:ea typeface="Calibri"/>
              <a:cs typeface="Calibri"/>
              <a:sym typeface="Calibri"/>
            </a:endParaRPr>
          </a:p>
        </p:txBody>
      </p:sp>
      <p:sp>
        <p:nvSpPr>
          <p:cNvPr id="84" name="Google Shape;84;p6"/>
          <p:cNvSpPr/>
          <p:nvPr/>
        </p:nvSpPr>
        <p:spPr>
          <a:xfrm>
            <a:off x="425450" y="381000"/>
            <a:ext cx="9588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1000"/>
              <a:buFont typeface="Plus Jakarta Sans ExtraBold"/>
              <a:buNone/>
            </a:pPr>
            <a:r>
              <a:rPr b="0" i="0" lang="en" sz="1000" u="none" cap="none" strike="noStrike">
                <a:solidFill>
                  <a:srgbClr val="03635F"/>
                </a:solidFill>
                <a:latin typeface="Plus Jakarta Sans ExtraBold"/>
                <a:ea typeface="Plus Jakarta Sans ExtraBold"/>
                <a:cs typeface="Plus Jakarta Sans ExtraBold"/>
                <a:sym typeface="Plus Jakarta Sans ExtraBold"/>
              </a:rPr>
              <a:t>THE PROBLEM </a:t>
            </a:r>
            <a:endParaRPr b="0" i="0" sz="1000" u="none" cap="none" strike="noStrike">
              <a:solidFill>
                <a:schemeClr val="dk1"/>
              </a:solidFill>
              <a:latin typeface="Calibri"/>
              <a:ea typeface="Calibri"/>
              <a:cs typeface="Calibri"/>
              <a:sym typeface="Calibri"/>
            </a:endParaRPr>
          </a:p>
        </p:txBody>
      </p:sp>
      <p:sp>
        <p:nvSpPr>
          <p:cNvPr id="85" name="Google Shape;85;p6"/>
          <p:cNvSpPr/>
          <p:nvPr/>
        </p:nvSpPr>
        <p:spPr>
          <a:xfrm>
            <a:off x="1695450" y="4070350"/>
            <a:ext cx="4394100" cy="597000"/>
          </a:xfrm>
          <a:prstGeom prst="rect">
            <a:avLst/>
          </a:prstGeom>
          <a:noFill/>
          <a:ln>
            <a:noFill/>
          </a:ln>
        </p:spPr>
        <p:txBody>
          <a:bodyPr anchorCtr="0" anchor="t" bIns="0" lIns="0" spcFirstLastPara="1" rIns="0" wrap="square" tIns="0">
            <a:noAutofit/>
          </a:bodyPr>
          <a:lstStyle/>
          <a:p>
            <a:pPr indent="0" lvl="0" marL="0" marR="0" rtl="0" algn="l">
              <a:lnSpc>
                <a:spcPct val="110481"/>
              </a:lnSpc>
              <a:spcBef>
                <a:spcPts val="0"/>
              </a:spcBef>
              <a:spcAft>
                <a:spcPts val="0"/>
              </a:spcAft>
              <a:buClr>
                <a:srgbClr val="F8FFEC"/>
              </a:buClr>
              <a:buSzPts val="1800"/>
              <a:buFont typeface="Plus Jakarta Sans ExtraBold"/>
              <a:buNone/>
            </a:pPr>
            <a:r>
              <a:rPr b="0" i="0" lang="en" sz="1800" u="none" cap="none" strike="noStrike">
                <a:solidFill>
                  <a:srgbClr val="F8FFEC"/>
                </a:solidFill>
                <a:latin typeface="Plus Jakarta Sans ExtraBold"/>
                <a:ea typeface="Plus Jakarta Sans ExtraBold"/>
                <a:cs typeface="Plus Jakarta Sans ExtraBold"/>
                <a:sym typeface="Plus Jakarta Sans ExtraBold"/>
              </a:rPr>
              <a:t>Healthcare costs</a:t>
            </a:r>
            <a:r>
              <a:rPr b="0" i="0" lang="en" sz="1800" u="none" cap="none" strike="noStrike">
                <a:solidFill>
                  <a:srgbClr val="F8FFEC"/>
                </a:solidFill>
                <a:latin typeface="Plus Jakarta Sans SemiBold"/>
                <a:ea typeface="Plus Jakarta Sans SemiBold"/>
                <a:cs typeface="Plus Jakarta Sans SemiBold"/>
                <a:sym typeface="Plus Jakarta Sans SemiBold"/>
              </a:rPr>
              <a:t> are nearly 10-times their representation in Medicaid.</a:t>
            </a:r>
            <a:r>
              <a:rPr b="0" i="0" lang="en" sz="1800" u="none" cap="none" strike="noStrike">
                <a:solidFill>
                  <a:srgbClr val="F8FFEC"/>
                </a:solidFill>
                <a:latin typeface="Plus Jakarta Sans ExtraBold"/>
                <a:ea typeface="Plus Jakarta Sans ExtraBold"/>
                <a:cs typeface="Plus Jakarta Sans ExtraBold"/>
                <a:sym typeface="Plus Jakarta Sans ExtraBold"/>
              </a:rPr>
              <a:t> </a:t>
            </a:r>
            <a:endParaRPr b="0" i="0" sz="1800" u="none" cap="none" strike="noStrike">
              <a:solidFill>
                <a:schemeClr val="dk1"/>
              </a:solidFill>
              <a:latin typeface="Calibri"/>
              <a:ea typeface="Calibri"/>
              <a:cs typeface="Calibri"/>
              <a:sym typeface="Calibri"/>
            </a:endParaRPr>
          </a:p>
        </p:txBody>
      </p:sp>
      <p:sp>
        <p:nvSpPr>
          <p:cNvPr id="86" name="Google Shape;86;p6"/>
          <p:cNvSpPr/>
          <p:nvPr/>
        </p:nvSpPr>
        <p:spPr>
          <a:xfrm>
            <a:off x="730250" y="3968750"/>
            <a:ext cx="711300" cy="7176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6D4C81"/>
              </a:buClr>
              <a:buSzPts val="2800"/>
              <a:buFont typeface="Plus Jakarta Sans ExtraBold"/>
              <a:buNone/>
            </a:pPr>
            <a:r>
              <a:rPr b="0" i="0" lang="en" sz="2800" u="none" cap="none" strike="noStrike">
                <a:solidFill>
                  <a:srgbClr val="6D4C81"/>
                </a:solidFill>
                <a:latin typeface="Plus Jakarta Sans ExtraBold"/>
                <a:ea typeface="Plus Jakarta Sans ExtraBold"/>
                <a:cs typeface="Plus Jakarta Sans ExtraBold"/>
                <a:sym typeface="Plus Jakarta Sans ExtraBold"/>
              </a:rPr>
              <a:t>10x</a:t>
            </a:r>
            <a:r>
              <a:rPr b="0" i="0" lang="en" sz="2000" u="none" cap="none" strike="noStrike">
                <a:solidFill>
                  <a:srgbClr val="6D4C81"/>
                </a:solidFill>
                <a:latin typeface="Plus Jakarta Sans"/>
                <a:ea typeface="Plus Jakarta Sans"/>
                <a:cs typeface="Plus Jakarta Sans"/>
                <a:sym typeface="Plus Jakarta Sans"/>
              </a:rPr>
              <a:t>Cost</a:t>
            </a:r>
            <a:r>
              <a:rPr b="0" i="0" lang="en" sz="2800" u="none" cap="none" strike="noStrike">
                <a:solidFill>
                  <a:srgbClr val="6D4C81"/>
                </a:solidFill>
                <a:latin typeface="Plus Jakarta Sans ExtraBold"/>
                <a:ea typeface="Plus Jakarta Sans ExtraBold"/>
                <a:cs typeface="Plus Jakarta Sans ExtraBold"/>
                <a:sym typeface="Plus Jakarta Sans ExtraBold"/>
              </a:rPr>
              <a:t> </a:t>
            </a:r>
            <a:endParaRPr b="0" i="0" sz="2800" u="none" cap="none" strike="noStrike">
              <a:solidFill>
                <a:schemeClr val="dk1"/>
              </a:solidFill>
              <a:latin typeface="Calibri"/>
              <a:ea typeface="Calibri"/>
              <a:cs typeface="Calibri"/>
              <a:sym typeface="Calibri"/>
            </a:endParaRPr>
          </a:p>
        </p:txBody>
      </p:sp>
      <p:sp>
        <p:nvSpPr>
          <p:cNvPr id="87" name="Google Shape;87;p6"/>
          <p:cNvSpPr/>
          <p:nvPr/>
        </p:nvSpPr>
        <p:spPr>
          <a:xfrm>
            <a:off x="425450" y="1600200"/>
            <a:ext cx="9906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1000"/>
              <a:buFont typeface="Plus Jakarta Sans ExtraBold"/>
              <a:buNone/>
            </a:pPr>
            <a:r>
              <a:rPr b="0" i="0" lang="en" sz="1000" u="none" cap="none" strike="noStrike">
                <a:solidFill>
                  <a:srgbClr val="03635F"/>
                </a:solidFill>
                <a:latin typeface="Plus Jakarta Sans ExtraBold"/>
                <a:ea typeface="Plus Jakarta Sans ExtraBold"/>
                <a:cs typeface="Plus Jakarta Sans ExtraBold"/>
                <a:sym typeface="Plus Jakarta Sans ExtraBold"/>
              </a:rPr>
              <a:t>ROOT CAUSES  </a:t>
            </a:r>
            <a:endParaRPr b="0" i="0" sz="1000" u="none" cap="none" strike="noStrike">
              <a:solidFill>
                <a:schemeClr val="dk1"/>
              </a:solidFill>
              <a:latin typeface="Calibri"/>
              <a:ea typeface="Calibri"/>
              <a:cs typeface="Calibri"/>
              <a:sym typeface="Calibri"/>
            </a:endParaRPr>
          </a:p>
        </p:txBody>
      </p:sp>
      <p:sp>
        <p:nvSpPr>
          <p:cNvPr id="88" name="Google Shape;88;p6"/>
          <p:cNvSpPr/>
          <p:nvPr/>
        </p:nvSpPr>
        <p:spPr>
          <a:xfrm>
            <a:off x="406400" y="3536950"/>
            <a:ext cx="7746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1000"/>
              <a:buFont typeface="Plus Jakarta Sans ExtraBold"/>
              <a:buNone/>
            </a:pPr>
            <a:r>
              <a:rPr b="0" i="0" lang="en" sz="1000" u="none" cap="none" strike="noStrike">
                <a:solidFill>
                  <a:srgbClr val="03635F"/>
                </a:solidFill>
                <a:latin typeface="Plus Jakarta Sans ExtraBold"/>
                <a:ea typeface="Plus Jakarta Sans ExtraBold"/>
                <a:cs typeface="Plus Jakarta Sans ExtraBold"/>
                <a:sym typeface="Plus Jakarta Sans ExtraBold"/>
              </a:rPr>
              <a:t>RESULTS IN </a:t>
            </a:r>
            <a:endParaRPr b="0" i="0" sz="1000" u="none" cap="none" strike="noStrike">
              <a:solidFill>
                <a:schemeClr val="dk1"/>
              </a:solidFill>
              <a:latin typeface="Calibri"/>
              <a:ea typeface="Calibri"/>
              <a:cs typeface="Calibri"/>
              <a:sym typeface="Calibri"/>
            </a:endParaRPr>
          </a:p>
        </p:txBody>
      </p:sp>
      <p:sp>
        <p:nvSpPr>
          <p:cNvPr id="89" name="Google Shape;89;p6"/>
          <p:cNvSpPr/>
          <p:nvPr/>
        </p:nvSpPr>
        <p:spPr>
          <a:xfrm>
            <a:off x="7035800" y="2755900"/>
            <a:ext cx="171300" cy="1398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686A69"/>
              </a:buClr>
              <a:buSzPts val="900"/>
              <a:buFont typeface="Plus Jakarta Sans"/>
              <a:buNone/>
            </a:pPr>
            <a:r>
              <a:rPr b="1" i="0" lang="en" sz="900" u="none" cap="none" strike="noStrike">
                <a:solidFill>
                  <a:srgbClr val="686A69"/>
                </a:solidFill>
                <a:latin typeface="Plus Jakarta Sans"/>
                <a:ea typeface="Plus Jakarta Sans"/>
                <a:cs typeface="Plus Jakarta Sans"/>
                <a:sym typeface="Plus Jakarta Sans"/>
              </a:rPr>
              <a:t>10 </a:t>
            </a:r>
            <a:endParaRPr b="0" i="0" sz="900" u="none" cap="none" strike="noStrike">
              <a:solidFill>
                <a:schemeClr val="dk1"/>
              </a:solidFill>
              <a:latin typeface="Calibri"/>
              <a:ea typeface="Calibri"/>
              <a:cs typeface="Calibri"/>
              <a:sym typeface="Calibri"/>
            </a:endParaRPr>
          </a:p>
        </p:txBody>
      </p:sp>
      <p:sp>
        <p:nvSpPr>
          <p:cNvPr id="90" name="Google Shape;90;p6"/>
          <p:cNvSpPr/>
          <p:nvPr/>
        </p:nvSpPr>
        <p:spPr>
          <a:xfrm>
            <a:off x="6826250" y="1149350"/>
            <a:ext cx="2571900" cy="1842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383030"/>
              </a:buClr>
              <a:buSzPts val="1200"/>
              <a:buFont typeface="Plus Jakarta Sans"/>
              <a:buNone/>
            </a:pPr>
            <a:r>
              <a:rPr b="1" i="0" lang="en" sz="1200" u="none" cap="none" strike="noStrike">
                <a:solidFill>
                  <a:srgbClr val="383030"/>
                </a:solidFill>
                <a:latin typeface="Plus Jakarta Sans"/>
                <a:ea typeface="Plus Jakarta Sans"/>
                <a:cs typeface="Plus Jakarta Sans"/>
                <a:sym typeface="Plus Jakarta Sans"/>
              </a:rPr>
              <a:t>Foster  Parent Group </a:t>
            </a:r>
            <a:endParaRPr b="0" i="0" sz="1200" u="none" cap="none" strike="noStrike">
              <a:solidFill>
                <a:schemeClr val="dk1"/>
              </a:solidFill>
              <a:latin typeface="Calibri"/>
              <a:ea typeface="Calibri"/>
              <a:cs typeface="Calibri"/>
              <a:sym typeface="Calibri"/>
            </a:endParaRPr>
          </a:p>
        </p:txBody>
      </p:sp>
      <p:sp>
        <p:nvSpPr>
          <p:cNvPr id="91" name="Google Shape;91;p6"/>
          <p:cNvSpPr/>
          <p:nvPr/>
        </p:nvSpPr>
        <p:spPr>
          <a:xfrm>
            <a:off x="6826250" y="1460550"/>
            <a:ext cx="2254200" cy="1612800"/>
          </a:xfrm>
          <a:prstGeom prst="rect">
            <a:avLst/>
          </a:prstGeom>
          <a:noFill/>
          <a:ln>
            <a:noFill/>
          </a:ln>
        </p:spPr>
        <p:txBody>
          <a:bodyPr anchorCtr="0" anchor="t" bIns="0" lIns="0" spcFirstLastPara="1" rIns="0" wrap="square" tIns="0">
            <a:noAutofit/>
          </a:bodyPr>
          <a:lstStyle/>
          <a:p>
            <a:pPr indent="0" lvl="0" marL="0" marR="0" rtl="0" algn="l">
              <a:lnSpc>
                <a:spcPct val="127500"/>
              </a:lnSpc>
              <a:spcBef>
                <a:spcPts val="0"/>
              </a:spcBef>
              <a:spcAft>
                <a:spcPts val="0"/>
              </a:spcAft>
              <a:buClr>
                <a:srgbClr val="383030"/>
              </a:buClr>
              <a:buSzPts val="800"/>
              <a:buFont typeface="Plus Jakarta Sans Medium"/>
              <a:buNone/>
            </a:pPr>
            <a:r>
              <a:rPr b="0" i="0" lang="en" sz="800" u="none" cap="none" strike="noStrike">
                <a:solidFill>
                  <a:srgbClr val="383030"/>
                </a:solidFill>
                <a:latin typeface="Plus Jakarta Sans Medium"/>
                <a:ea typeface="Plus Jakarta Sans Medium"/>
                <a:cs typeface="Plus Jakarta Sans Medium"/>
                <a:sym typeface="Plus Jakarta Sans Medium"/>
              </a:rPr>
              <a:t>We got placement of a 5-year-old on Friday around 3 pm! She of course needs a well check, dentist, etc! EVERY appointment we try to make, including getting her into school, is giving us issues for not having her birth certificate and insurance info and stuff like that!!!! </a:t>
            </a:r>
            <a:r>
              <a:rPr b="1" i="0" lang="en" sz="800" u="none" cap="none" strike="noStrike">
                <a:solidFill>
                  <a:srgbClr val="383030"/>
                </a:solidFill>
                <a:latin typeface="Plus Jakarta Sans"/>
                <a:ea typeface="Plus Jakarta Sans"/>
                <a:cs typeface="Plus Jakarta Sans"/>
                <a:sym typeface="Plus Jakarta Sans"/>
              </a:rPr>
              <a:t>We are struggling...</a:t>
            </a:r>
            <a:r>
              <a:rPr b="0" i="0" lang="en" sz="800" u="none" cap="none" strike="noStrike">
                <a:solidFill>
                  <a:srgbClr val="383030"/>
                </a:solidFill>
                <a:latin typeface="Plus Jakarta Sans Medium"/>
                <a:ea typeface="Plus Jakarta Sans Medium"/>
                <a:cs typeface="Plus Jakarta Sans Medium"/>
                <a:sym typeface="Plus Jakarta Sans Medium"/>
              </a:rPr>
              <a:t> </a:t>
            </a:r>
            <a:endParaRPr b="0" i="0" sz="800" u="none" cap="none" strike="noStrike">
              <a:solidFill>
                <a:schemeClr val="dk1"/>
              </a:solidFill>
              <a:latin typeface="Calibri"/>
              <a:ea typeface="Calibri"/>
              <a:cs typeface="Calibri"/>
              <a:sym typeface="Calibri"/>
            </a:endParaRPr>
          </a:p>
        </p:txBody>
      </p:sp>
      <p:sp>
        <p:nvSpPr>
          <p:cNvPr id="92" name="Google Shape;92;p6"/>
          <p:cNvSpPr/>
          <p:nvPr/>
        </p:nvSpPr>
        <p:spPr>
          <a:xfrm>
            <a:off x="7759700" y="768350"/>
            <a:ext cx="1504800" cy="507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600"/>
              <a:buFont typeface="Plus Jakarta Sans"/>
              <a:buNone/>
            </a:pPr>
            <a:r>
              <a:rPr b="0" i="0" lang="en" sz="600" u="none" cap="none" strike="noStrike">
                <a:solidFill>
                  <a:srgbClr val="F8FFEC"/>
                </a:solidFill>
                <a:latin typeface="Plus Jakarta Sans"/>
                <a:ea typeface="Plus Jakarta Sans"/>
                <a:cs typeface="Plus Jakarta Sans"/>
                <a:sym typeface="Plus Jakarta Sans"/>
              </a:rPr>
              <a:t>Real Example pulled from Facebook </a:t>
            </a:r>
            <a:endParaRPr b="0" i="0" sz="600" u="none" cap="none" strike="noStrike">
              <a:solidFill>
                <a:schemeClr val="dk1"/>
              </a:solidFill>
              <a:latin typeface="Calibri"/>
              <a:ea typeface="Calibri"/>
              <a:cs typeface="Calibri"/>
              <a:sym typeface="Calibri"/>
            </a:endParaRPr>
          </a:p>
        </p:txBody>
      </p:sp>
      <p:sp>
        <p:nvSpPr>
          <p:cNvPr id="93" name="Google Shape;93;p6"/>
          <p:cNvSpPr/>
          <p:nvPr/>
        </p:nvSpPr>
        <p:spPr>
          <a:xfrm>
            <a:off x="8267700" y="2755900"/>
            <a:ext cx="812700" cy="1398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686A69"/>
              </a:buClr>
              <a:buSzPts val="900"/>
              <a:buFont typeface="Plus Jakarta Sans"/>
              <a:buNone/>
            </a:pPr>
            <a:r>
              <a:rPr b="1" i="0" lang="en" sz="900" u="none" cap="none" strike="noStrike">
                <a:solidFill>
                  <a:srgbClr val="686A69"/>
                </a:solidFill>
                <a:latin typeface="Plus Jakarta Sans"/>
                <a:ea typeface="Plus Jakarta Sans"/>
                <a:cs typeface="Plus Jakarta Sans"/>
                <a:sym typeface="Plus Jakarta Sans"/>
              </a:rPr>
              <a:t>55 Comments </a:t>
            </a:r>
            <a:endParaRPr b="0" i="0" sz="900" u="none" cap="none" strike="noStrike">
              <a:solidFill>
                <a:schemeClr val="dk1"/>
              </a:solidFill>
              <a:latin typeface="Calibri"/>
              <a:ea typeface="Calibri"/>
              <a:cs typeface="Calibri"/>
              <a:sym typeface="Calibri"/>
            </a:endParaRPr>
          </a:p>
        </p:txBody>
      </p:sp>
      <p:sp>
        <p:nvSpPr>
          <p:cNvPr id="94" name="Google Shape;94;p6"/>
          <p:cNvSpPr/>
          <p:nvPr/>
        </p:nvSpPr>
        <p:spPr>
          <a:xfrm>
            <a:off x="495300" y="2533650"/>
            <a:ext cx="1047600" cy="1016100"/>
          </a:xfrm>
          <a:prstGeom prst="rect">
            <a:avLst/>
          </a:prstGeom>
          <a:noFill/>
          <a:ln>
            <a:noFill/>
          </a:ln>
        </p:spPr>
        <p:txBody>
          <a:bodyPr anchorCtr="0" anchor="t" bIns="0" lIns="0" spcFirstLastPara="1" rIns="0" wrap="square" tIns="0">
            <a:noAutofit/>
          </a:bodyPr>
          <a:lstStyle/>
          <a:p>
            <a:pPr indent="0" lvl="0" marL="0" marR="0" rtl="0" algn="l">
              <a:lnSpc>
                <a:spcPct val="118963"/>
              </a:lnSpc>
              <a:spcBef>
                <a:spcPts val="0"/>
              </a:spcBef>
              <a:spcAft>
                <a:spcPts val="0"/>
              </a:spcAft>
              <a:buClr>
                <a:srgbClr val="6D4C81"/>
              </a:buClr>
              <a:buSzPts val="900"/>
              <a:buFont typeface="Plus Jakarta Sans Medium"/>
              <a:buNone/>
            </a:pPr>
            <a:r>
              <a:rPr b="0" i="0" lang="en" sz="900" u="none" cap="none" strike="noStrike">
                <a:solidFill>
                  <a:srgbClr val="6D4C81"/>
                </a:solidFill>
                <a:latin typeface="Plus Jakarta Sans Medium"/>
                <a:ea typeface="Plus Jakarta Sans Medium"/>
                <a:cs typeface="Plus Jakarta Sans Medium"/>
                <a:sym typeface="Plus Jakarta Sans Medium"/>
              </a:rPr>
              <a:t>Higher medical &amp; behavioral health needs often </a:t>
            </a:r>
            <a:r>
              <a:rPr b="1" i="0" lang="en" sz="900" u="none" cap="none" strike="noStrike">
                <a:solidFill>
                  <a:srgbClr val="6D4C81"/>
                </a:solidFill>
                <a:latin typeface="Plus Jakarta Sans"/>
                <a:ea typeface="Plus Jakarta Sans"/>
                <a:cs typeface="Plus Jakarta Sans"/>
                <a:sym typeface="Plus Jakarta Sans"/>
              </a:rPr>
              <a:t>escalate</a:t>
            </a:r>
            <a:r>
              <a:rPr b="0" i="0" lang="en" sz="900" u="none" cap="none" strike="noStrike">
                <a:solidFill>
                  <a:srgbClr val="6D4C81"/>
                </a:solidFill>
                <a:latin typeface="Plus Jakarta Sans Medium"/>
                <a:ea typeface="Plus Jakarta Sans Medium"/>
                <a:cs typeface="Plus Jakarta Sans Medium"/>
                <a:sym typeface="Plus Jakarta Sans Medium"/>
              </a:rPr>
              <a:t> to crisis </a:t>
            </a:r>
            <a:endParaRPr b="0" i="0" sz="900" u="none" cap="none" strike="noStrike">
              <a:solidFill>
                <a:schemeClr val="dk1"/>
              </a:solidFill>
              <a:latin typeface="Calibri"/>
              <a:ea typeface="Calibri"/>
              <a:cs typeface="Calibri"/>
              <a:sym typeface="Calibri"/>
            </a:endParaRPr>
          </a:p>
        </p:txBody>
      </p:sp>
      <p:sp>
        <p:nvSpPr>
          <p:cNvPr id="95" name="Google Shape;95;p6"/>
          <p:cNvSpPr/>
          <p:nvPr/>
        </p:nvSpPr>
        <p:spPr>
          <a:xfrm>
            <a:off x="1682750" y="2533650"/>
            <a:ext cx="1016100" cy="635100"/>
          </a:xfrm>
          <a:prstGeom prst="rect">
            <a:avLst/>
          </a:prstGeom>
          <a:noFill/>
          <a:ln>
            <a:noFill/>
          </a:ln>
        </p:spPr>
        <p:txBody>
          <a:bodyPr anchorCtr="0" anchor="t" bIns="0" lIns="0" spcFirstLastPara="1" rIns="0" wrap="square" tIns="0">
            <a:noAutofit/>
          </a:bodyPr>
          <a:lstStyle/>
          <a:p>
            <a:pPr indent="0" lvl="0" marL="0" marR="0" rtl="0" algn="l">
              <a:lnSpc>
                <a:spcPct val="118963"/>
              </a:lnSpc>
              <a:spcBef>
                <a:spcPts val="0"/>
              </a:spcBef>
              <a:spcAft>
                <a:spcPts val="0"/>
              </a:spcAft>
              <a:buClr>
                <a:srgbClr val="6D4C81"/>
              </a:buClr>
              <a:buSzPts val="900"/>
              <a:buFont typeface="Plus Jakarta Sans Medium"/>
              <a:buNone/>
            </a:pPr>
            <a:r>
              <a:rPr b="0" i="0" lang="en" sz="900" u="none" cap="none" strike="noStrike">
                <a:solidFill>
                  <a:srgbClr val="6D4C81"/>
                </a:solidFill>
                <a:latin typeface="Plus Jakarta Sans Medium"/>
                <a:ea typeface="Plus Jakarta Sans Medium"/>
                <a:cs typeface="Plus Jakarta Sans Medium"/>
                <a:sym typeface="Plus Jakarta Sans Medium"/>
              </a:rPr>
              <a:t>Caregivers are held </a:t>
            </a:r>
            <a:r>
              <a:rPr b="1" i="0" lang="en" sz="900" u="none" cap="none" strike="noStrike">
                <a:solidFill>
                  <a:srgbClr val="6D4C81"/>
                </a:solidFill>
                <a:latin typeface="Plus Jakarta Sans"/>
                <a:ea typeface="Plus Jakarta Sans"/>
                <a:cs typeface="Plus Jakarta Sans"/>
                <a:sym typeface="Plus Jakarta Sans"/>
              </a:rPr>
              <a:t>accountable</a:t>
            </a:r>
            <a:r>
              <a:rPr b="0" i="0" lang="en" sz="900" u="none" cap="none" strike="noStrike">
                <a:solidFill>
                  <a:srgbClr val="6D4C81"/>
                </a:solidFill>
                <a:latin typeface="Plus Jakarta Sans"/>
                <a:ea typeface="Plus Jakarta Sans"/>
                <a:cs typeface="Plus Jakarta Sans"/>
                <a:sym typeface="Plus Jakarta Sans"/>
              </a:rPr>
              <a:t> </a:t>
            </a:r>
            <a:r>
              <a:rPr b="0" i="0" lang="en" sz="900" u="none" cap="none" strike="noStrike">
                <a:solidFill>
                  <a:srgbClr val="6D4C81"/>
                </a:solidFill>
                <a:latin typeface="Plus Jakarta Sans Medium"/>
                <a:ea typeface="Plus Jakarta Sans Medium"/>
                <a:cs typeface="Plus Jakarta Sans Medium"/>
                <a:sym typeface="Plus Jakarta Sans Medium"/>
              </a:rPr>
              <a:t>for care but have few options </a:t>
            </a:r>
            <a:endParaRPr b="0" i="0" sz="900" u="none" cap="none" strike="noStrike">
              <a:solidFill>
                <a:schemeClr val="dk1"/>
              </a:solidFill>
              <a:latin typeface="Calibri"/>
              <a:ea typeface="Calibri"/>
              <a:cs typeface="Calibri"/>
              <a:sym typeface="Calibri"/>
            </a:endParaRPr>
          </a:p>
        </p:txBody>
      </p:sp>
      <p:sp>
        <p:nvSpPr>
          <p:cNvPr id="96" name="Google Shape;96;p6"/>
          <p:cNvSpPr/>
          <p:nvPr/>
        </p:nvSpPr>
        <p:spPr>
          <a:xfrm>
            <a:off x="2838450" y="2533650"/>
            <a:ext cx="1016100" cy="1016100"/>
          </a:xfrm>
          <a:prstGeom prst="rect">
            <a:avLst/>
          </a:prstGeom>
          <a:noFill/>
          <a:ln>
            <a:noFill/>
          </a:ln>
        </p:spPr>
        <p:txBody>
          <a:bodyPr anchorCtr="0" anchor="t" bIns="0" lIns="0" spcFirstLastPara="1" rIns="0" wrap="square" tIns="0">
            <a:noAutofit/>
          </a:bodyPr>
          <a:lstStyle/>
          <a:p>
            <a:pPr indent="0" lvl="0" marL="0" marR="0" rtl="0" algn="l">
              <a:lnSpc>
                <a:spcPct val="118963"/>
              </a:lnSpc>
              <a:spcBef>
                <a:spcPts val="0"/>
              </a:spcBef>
              <a:spcAft>
                <a:spcPts val="0"/>
              </a:spcAft>
              <a:buClr>
                <a:srgbClr val="6D4C81"/>
              </a:buClr>
              <a:buSzPts val="900"/>
              <a:buFont typeface="Plus Jakarta Sans Medium"/>
              <a:buNone/>
            </a:pPr>
            <a:r>
              <a:rPr b="0" i="0" lang="en" sz="900" u="none" cap="none" strike="noStrike">
                <a:solidFill>
                  <a:srgbClr val="6D4C81"/>
                </a:solidFill>
                <a:latin typeface="Plus Jakarta Sans Medium"/>
                <a:ea typeface="Plus Jakarta Sans Medium"/>
                <a:cs typeface="Plus Jakarta Sans Medium"/>
                <a:sym typeface="Plus Jakarta Sans Medium"/>
              </a:rPr>
              <a:t>Missing personal information &amp; Medicaid cards </a:t>
            </a:r>
            <a:r>
              <a:rPr b="1" i="0" lang="en" sz="900" u="none" cap="none" strike="noStrike">
                <a:solidFill>
                  <a:srgbClr val="6D4C81"/>
                </a:solidFill>
                <a:latin typeface="Plus Jakarta Sans"/>
                <a:ea typeface="Plus Jakarta Sans"/>
                <a:cs typeface="Plus Jakarta Sans"/>
                <a:sym typeface="Plus Jakarta Sans"/>
              </a:rPr>
              <a:t>block </a:t>
            </a:r>
            <a:r>
              <a:rPr b="0" i="0" lang="en" sz="900" u="none" cap="none" strike="noStrike">
                <a:solidFill>
                  <a:srgbClr val="6D4C81"/>
                </a:solidFill>
                <a:latin typeface="Plus Jakarta Sans Medium"/>
                <a:ea typeface="Plus Jakarta Sans Medium"/>
                <a:cs typeface="Plus Jakarta Sans Medium"/>
                <a:sym typeface="Plus Jakarta Sans Medium"/>
              </a:rPr>
              <a:t>access </a:t>
            </a:r>
            <a:endParaRPr b="0" i="0" sz="900" u="none" cap="none" strike="noStrike">
              <a:solidFill>
                <a:schemeClr val="dk1"/>
              </a:solidFill>
              <a:latin typeface="Calibri"/>
              <a:ea typeface="Calibri"/>
              <a:cs typeface="Calibri"/>
              <a:sym typeface="Calibri"/>
            </a:endParaRPr>
          </a:p>
        </p:txBody>
      </p:sp>
      <p:sp>
        <p:nvSpPr>
          <p:cNvPr id="97" name="Google Shape;97;p6"/>
          <p:cNvSpPr/>
          <p:nvPr/>
        </p:nvSpPr>
        <p:spPr>
          <a:xfrm>
            <a:off x="3994150" y="2533650"/>
            <a:ext cx="1016100" cy="1016100"/>
          </a:xfrm>
          <a:prstGeom prst="rect">
            <a:avLst/>
          </a:prstGeom>
          <a:noFill/>
          <a:ln>
            <a:noFill/>
          </a:ln>
        </p:spPr>
        <p:txBody>
          <a:bodyPr anchorCtr="0" anchor="t" bIns="0" lIns="0" spcFirstLastPara="1" rIns="0" wrap="square" tIns="0">
            <a:noAutofit/>
          </a:bodyPr>
          <a:lstStyle/>
          <a:p>
            <a:pPr indent="0" lvl="0" marL="0" marR="0" rtl="0" algn="l">
              <a:lnSpc>
                <a:spcPct val="118963"/>
              </a:lnSpc>
              <a:spcBef>
                <a:spcPts val="0"/>
              </a:spcBef>
              <a:spcAft>
                <a:spcPts val="0"/>
              </a:spcAft>
              <a:buClr>
                <a:srgbClr val="6D4C81"/>
              </a:buClr>
              <a:buSzPts val="900"/>
              <a:buFont typeface="Plus Jakarta Sans"/>
              <a:buNone/>
            </a:pPr>
            <a:r>
              <a:rPr b="0" i="0" lang="en" sz="900" u="none" cap="none" strike="noStrike">
                <a:solidFill>
                  <a:srgbClr val="6D4C81"/>
                </a:solidFill>
                <a:latin typeface="Plus Jakarta Sans"/>
                <a:ea typeface="Plus Jakarta Sans"/>
                <a:cs typeface="Plus Jakarta Sans"/>
                <a:sym typeface="Plus Jakarta Sans"/>
              </a:rPr>
              <a:t>Children often </a:t>
            </a:r>
            <a:r>
              <a:rPr b="1" i="0" lang="en" sz="900" u="none" cap="none" strike="noStrike">
                <a:solidFill>
                  <a:srgbClr val="6D4C81"/>
                </a:solidFill>
                <a:latin typeface="Plus Jakarta Sans"/>
                <a:ea typeface="Plus Jakarta Sans"/>
                <a:cs typeface="Plus Jakarta Sans"/>
                <a:sym typeface="Plus Jakarta Sans"/>
              </a:rPr>
              <a:t>relocate</a:t>
            </a:r>
            <a:r>
              <a:rPr b="0" i="0" lang="en" sz="900" u="none" cap="none" strike="noStrike">
                <a:solidFill>
                  <a:srgbClr val="6D4C81"/>
                </a:solidFill>
                <a:latin typeface="Plus Jakarta Sans"/>
                <a:ea typeface="Plus Jakarta Sans"/>
                <a:cs typeface="Plus Jakarta Sans"/>
                <a:sym typeface="Plus Jakarta Sans"/>
              </a:rPr>
              <a:t> </a:t>
            </a:r>
            <a:r>
              <a:rPr b="0" i="0" lang="en" sz="900" u="none" cap="none" strike="noStrike">
                <a:solidFill>
                  <a:srgbClr val="6D4C81"/>
                </a:solidFill>
                <a:latin typeface="Plus Jakarta Sans Medium"/>
                <a:ea typeface="Plus Jakarta Sans Medium"/>
                <a:cs typeface="Plus Jakarta Sans Medium"/>
                <a:sym typeface="Plus Jakarta Sans Medium"/>
              </a:rPr>
              <a:t>before securing an appointment</a:t>
            </a:r>
            <a:r>
              <a:rPr b="0" i="0" lang="en" sz="900" u="none" cap="none" strike="noStrike">
                <a:solidFill>
                  <a:srgbClr val="6D4C81"/>
                </a:solidFill>
                <a:latin typeface="Plus Jakarta Sans"/>
                <a:ea typeface="Plus Jakarta Sans"/>
                <a:cs typeface="Plus Jakarta Sans"/>
                <a:sym typeface="Plus Jakarta Sans"/>
              </a:rPr>
              <a:t> </a:t>
            </a:r>
            <a:endParaRPr b="0" i="0" sz="900" u="none" cap="none" strike="noStrike">
              <a:solidFill>
                <a:schemeClr val="dk1"/>
              </a:solidFill>
              <a:latin typeface="Calibri"/>
              <a:ea typeface="Calibri"/>
              <a:cs typeface="Calibri"/>
              <a:sym typeface="Calibri"/>
            </a:endParaRPr>
          </a:p>
        </p:txBody>
      </p:sp>
      <p:sp>
        <p:nvSpPr>
          <p:cNvPr id="98" name="Google Shape;98;p6"/>
          <p:cNvSpPr/>
          <p:nvPr/>
        </p:nvSpPr>
        <p:spPr>
          <a:xfrm>
            <a:off x="5149850" y="2533650"/>
            <a:ext cx="1016100" cy="1016100"/>
          </a:xfrm>
          <a:prstGeom prst="rect">
            <a:avLst/>
          </a:prstGeom>
          <a:noFill/>
          <a:ln>
            <a:noFill/>
          </a:ln>
        </p:spPr>
        <p:txBody>
          <a:bodyPr anchorCtr="0" anchor="t" bIns="0" lIns="0" spcFirstLastPara="1" rIns="0" wrap="square" tIns="0">
            <a:noAutofit/>
          </a:bodyPr>
          <a:lstStyle/>
          <a:p>
            <a:pPr indent="0" lvl="0" marL="0" marR="0" rtl="0" algn="l">
              <a:lnSpc>
                <a:spcPct val="118963"/>
              </a:lnSpc>
              <a:spcBef>
                <a:spcPts val="0"/>
              </a:spcBef>
              <a:spcAft>
                <a:spcPts val="0"/>
              </a:spcAft>
              <a:buClr>
                <a:srgbClr val="6D4C81"/>
              </a:buClr>
              <a:buSzPts val="900"/>
              <a:buFont typeface="Plus Jakarta Sans Medium"/>
              <a:buNone/>
            </a:pPr>
            <a:r>
              <a:rPr b="0" i="0" lang="en" sz="900" u="none" cap="none" strike="noStrike">
                <a:solidFill>
                  <a:srgbClr val="6D4C81"/>
                </a:solidFill>
                <a:latin typeface="Plus Jakarta Sans Medium"/>
                <a:ea typeface="Plus Jakarta Sans Medium"/>
                <a:cs typeface="Plus Jakarta Sans Medium"/>
                <a:sym typeface="Plus Jakarta Sans Medium"/>
              </a:rPr>
              <a:t>Few providers accept Medicaid &amp; </a:t>
            </a:r>
            <a:r>
              <a:rPr b="1" i="0" lang="en" sz="900" u="none" cap="none" strike="noStrike">
                <a:solidFill>
                  <a:srgbClr val="6D4C81"/>
                </a:solidFill>
                <a:latin typeface="Plus Jakarta Sans"/>
                <a:ea typeface="Plus Jakarta Sans"/>
                <a:cs typeface="Plus Jakarta Sans"/>
                <a:sym typeface="Plus Jakarta Sans"/>
              </a:rPr>
              <a:t>specialize</a:t>
            </a:r>
            <a:r>
              <a:rPr b="0" i="0" lang="en" sz="900" u="none" cap="none" strike="noStrike">
                <a:solidFill>
                  <a:srgbClr val="6D4C81"/>
                </a:solidFill>
                <a:latin typeface="Plus Jakarta Sans Medium"/>
                <a:ea typeface="Plus Jakarta Sans Medium"/>
                <a:cs typeface="Plus Jakarta Sans Medium"/>
                <a:sym typeface="Plus Jakarta Sans Medium"/>
              </a:rPr>
              <a:t> in child welfare  </a:t>
            </a:r>
            <a:endParaRPr b="0" i="0" sz="900" u="none" cap="none" strike="noStrike">
              <a:solidFill>
                <a:schemeClr val="dk1"/>
              </a:solidFill>
              <a:latin typeface="Calibri"/>
              <a:ea typeface="Calibri"/>
              <a:cs typeface="Calibri"/>
              <a:sym typeface="Calibri"/>
            </a:endParaRPr>
          </a:p>
        </p:txBody>
      </p:sp>
      <p:sp>
        <p:nvSpPr>
          <p:cNvPr id="99" name="Google Shape;99;p6"/>
          <p:cNvSpPr/>
          <p:nvPr/>
        </p:nvSpPr>
        <p:spPr>
          <a:xfrm>
            <a:off x="527050" y="2184400"/>
            <a:ext cx="565200" cy="165000"/>
          </a:xfrm>
          <a:prstGeom prst="rect">
            <a:avLst/>
          </a:prstGeom>
          <a:noFill/>
          <a:ln>
            <a:noFill/>
          </a:ln>
        </p:spPr>
        <p:txBody>
          <a:bodyPr anchorCtr="0" anchor="t" bIns="0" lIns="0" spcFirstLastPara="1" rIns="0" wrap="square" tIns="0">
            <a:noAutofit/>
          </a:bodyPr>
          <a:lstStyle/>
          <a:p>
            <a:pPr indent="0" lvl="0" marL="0" marR="0" rtl="0" algn="l">
              <a:lnSpc>
                <a:spcPct val="110466"/>
              </a:lnSpc>
              <a:spcBef>
                <a:spcPts val="0"/>
              </a:spcBef>
              <a:spcAft>
                <a:spcPts val="0"/>
              </a:spcAft>
              <a:buClr>
                <a:srgbClr val="6D4C81"/>
              </a:buClr>
              <a:buSzPts val="1000"/>
              <a:buFont typeface="Plus Jakarta Sans"/>
              <a:buNone/>
            </a:pPr>
            <a:r>
              <a:rPr b="1" i="0" lang="en" sz="1000" u="none" cap="none" strike="noStrike">
                <a:solidFill>
                  <a:srgbClr val="6D4C81"/>
                </a:solidFill>
                <a:latin typeface="Plus Jakarta Sans"/>
                <a:ea typeface="Plus Jakarta Sans"/>
                <a:cs typeface="Plus Jakarta Sans"/>
                <a:sym typeface="Plus Jakarta Sans"/>
              </a:rPr>
              <a:t>Demand </a:t>
            </a:r>
            <a:endParaRPr b="0" i="0" sz="1000" u="none" cap="none" strike="noStrike">
              <a:solidFill>
                <a:schemeClr val="dk1"/>
              </a:solidFill>
              <a:latin typeface="Calibri"/>
              <a:ea typeface="Calibri"/>
              <a:cs typeface="Calibri"/>
              <a:sym typeface="Calibri"/>
            </a:endParaRPr>
          </a:p>
        </p:txBody>
      </p:sp>
      <p:sp>
        <p:nvSpPr>
          <p:cNvPr id="100" name="Google Shape;100;p6"/>
          <p:cNvSpPr/>
          <p:nvPr/>
        </p:nvSpPr>
        <p:spPr>
          <a:xfrm>
            <a:off x="1682750" y="2184400"/>
            <a:ext cx="914400" cy="165000"/>
          </a:xfrm>
          <a:prstGeom prst="rect">
            <a:avLst/>
          </a:prstGeom>
          <a:noFill/>
          <a:ln>
            <a:noFill/>
          </a:ln>
        </p:spPr>
        <p:txBody>
          <a:bodyPr anchorCtr="0" anchor="t" bIns="0" lIns="0" spcFirstLastPara="1" rIns="0" wrap="square" tIns="0">
            <a:noAutofit/>
          </a:bodyPr>
          <a:lstStyle/>
          <a:p>
            <a:pPr indent="0" lvl="0" marL="0" marR="0" rtl="0" algn="l">
              <a:lnSpc>
                <a:spcPct val="110466"/>
              </a:lnSpc>
              <a:spcBef>
                <a:spcPts val="0"/>
              </a:spcBef>
              <a:spcAft>
                <a:spcPts val="0"/>
              </a:spcAft>
              <a:buClr>
                <a:srgbClr val="6D4C81"/>
              </a:buClr>
              <a:buSzPts val="1000"/>
              <a:buFont typeface="Plus Jakarta Sans"/>
              <a:buNone/>
            </a:pPr>
            <a:r>
              <a:rPr b="1" i="0" lang="en" sz="1000" u="none" cap="none" strike="noStrike">
                <a:solidFill>
                  <a:srgbClr val="6D4C81"/>
                </a:solidFill>
                <a:latin typeface="Plus Jakarta Sans"/>
                <a:ea typeface="Plus Jakarta Sans"/>
                <a:cs typeface="Plus Jakarta Sans"/>
                <a:sym typeface="Plus Jakarta Sans"/>
              </a:rPr>
              <a:t>Responsibility </a:t>
            </a:r>
            <a:endParaRPr b="0" i="0" sz="1000" u="none" cap="none" strike="noStrike">
              <a:solidFill>
                <a:schemeClr val="dk1"/>
              </a:solidFill>
              <a:latin typeface="Calibri"/>
              <a:ea typeface="Calibri"/>
              <a:cs typeface="Calibri"/>
              <a:sym typeface="Calibri"/>
            </a:endParaRPr>
          </a:p>
        </p:txBody>
      </p:sp>
      <p:sp>
        <p:nvSpPr>
          <p:cNvPr id="101" name="Google Shape;101;p6"/>
          <p:cNvSpPr/>
          <p:nvPr/>
        </p:nvSpPr>
        <p:spPr>
          <a:xfrm>
            <a:off x="2838450" y="2184400"/>
            <a:ext cx="755700" cy="165000"/>
          </a:xfrm>
          <a:prstGeom prst="rect">
            <a:avLst/>
          </a:prstGeom>
          <a:noFill/>
          <a:ln>
            <a:noFill/>
          </a:ln>
        </p:spPr>
        <p:txBody>
          <a:bodyPr anchorCtr="0" anchor="t" bIns="0" lIns="0" spcFirstLastPara="1" rIns="0" wrap="square" tIns="0">
            <a:noAutofit/>
          </a:bodyPr>
          <a:lstStyle/>
          <a:p>
            <a:pPr indent="0" lvl="0" marL="0" marR="0" rtl="0" algn="l">
              <a:lnSpc>
                <a:spcPct val="110466"/>
              </a:lnSpc>
              <a:spcBef>
                <a:spcPts val="0"/>
              </a:spcBef>
              <a:spcAft>
                <a:spcPts val="0"/>
              </a:spcAft>
              <a:buClr>
                <a:srgbClr val="6D4C81"/>
              </a:buClr>
              <a:buSzPts val="1000"/>
              <a:buFont typeface="Plus Jakarta Sans"/>
              <a:buNone/>
            </a:pPr>
            <a:r>
              <a:rPr b="1" i="0" lang="en" sz="1000" u="none" cap="none" strike="noStrike">
                <a:solidFill>
                  <a:srgbClr val="6D4C81"/>
                </a:solidFill>
                <a:latin typeface="Plus Jakarta Sans"/>
                <a:ea typeface="Plus Jakarta Sans"/>
                <a:cs typeface="Plus Jakarta Sans"/>
                <a:sym typeface="Plus Jakarta Sans"/>
              </a:rPr>
              <a:t>Information </a:t>
            </a:r>
            <a:endParaRPr b="0" i="0" sz="1000" u="none" cap="none" strike="noStrike">
              <a:solidFill>
                <a:schemeClr val="dk1"/>
              </a:solidFill>
              <a:latin typeface="Calibri"/>
              <a:ea typeface="Calibri"/>
              <a:cs typeface="Calibri"/>
              <a:sym typeface="Calibri"/>
            </a:endParaRPr>
          </a:p>
        </p:txBody>
      </p:sp>
      <p:sp>
        <p:nvSpPr>
          <p:cNvPr id="102" name="Google Shape;102;p6"/>
          <p:cNvSpPr/>
          <p:nvPr/>
        </p:nvSpPr>
        <p:spPr>
          <a:xfrm>
            <a:off x="3994150" y="2184400"/>
            <a:ext cx="685800" cy="165000"/>
          </a:xfrm>
          <a:prstGeom prst="rect">
            <a:avLst/>
          </a:prstGeom>
          <a:noFill/>
          <a:ln>
            <a:noFill/>
          </a:ln>
        </p:spPr>
        <p:txBody>
          <a:bodyPr anchorCtr="0" anchor="t" bIns="0" lIns="0" spcFirstLastPara="1" rIns="0" wrap="square" tIns="0">
            <a:noAutofit/>
          </a:bodyPr>
          <a:lstStyle/>
          <a:p>
            <a:pPr indent="0" lvl="0" marL="0" marR="0" rtl="0" algn="l">
              <a:lnSpc>
                <a:spcPct val="110466"/>
              </a:lnSpc>
              <a:spcBef>
                <a:spcPts val="0"/>
              </a:spcBef>
              <a:spcAft>
                <a:spcPts val="0"/>
              </a:spcAft>
              <a:buClr>
                <a:srgbClr val="6D4C81"/>
              </a:buClr>
              <a:buSzPts val="1000"/>
              <a:buFont typeface="Plus Jakarta Sans"/>
              <a:buNone/>
            </a:pPr>
            <a:r>
              <a:rPr b="1" i="0" lang="en" sz="1000" u="none" cap="none" strike="noStrike">
                <a:solidFill>
                  <a:srgbClr val="6D4C81"/>
                </a:solidFill>
                <a:latin typeface="Plus Jakarta Sans"/>
                <a:ea typeface="Plus Jakarta Sans"/>
                <a:cs typeface="Plus Jakarta Sans"/>
                <a:sym typeface="Plus Jakarta Sans"/>
              </a:rPr>
              <a:t>Continuity </a:t>
            </a:r>
            <a:endParaRPr b="0" i="0" sz="1000" u="none" cap="none" strike="noStrike">
              <a:solidFill>
                <a:schemeClr val="dk1"/>
              </a:solidFill>
              <a:latin typeface="Calibri"/>
              <a:ea typeface="Calibri"/>
              <a:cs typeface="Calibri"/>
              <a:sym typeface="Calibri"/>
            </a:endParaRPr>
          </a:p>
        </p:txBody>
      </p:sp>
      <p:sp>
        <p:nvSpPr>
          <p:cNvPr id="103" name="Google Shape;103;p6"/>
          <p:cNvSpPr/>
          <p:nvPr/>
        </p:nvSpPr>
        <p:spPr>
          <a:xfrm>
            <a:off x="5149850" y="2184400"/>
            <a:ext cx="698400" cy="165000"/>
          </a:xfrm>
          <a:prstGeom prst="rect">
            <a:avLst/>
          </a:prstGeom>
          <a:noFill/>
          <a:ln>
            <a:noFill/>
          </a:ln>
        </p:spPr>
        <p:txBody>
          <a:bodyPr anchorCtr="0" anchor="t" bIns="0" lIns="0" spcFirstLastPara="1" rIns="0" wrap="square" tIns="0">
            <a:noAutofit/>
          </a:bodyPr>
          <a:lstStyle/>
          <a:p>
            <a:pPr indent="0" lvl="0" marL="0" marR="0" rtl="0" algn="l">
              <a:lnSpc>
                <a:spcPct val="110466"/>
              </a:lnSpc>
              <a:spcBef>
                <a:spcPts val="0"/>
              </a:spcBef>
              <a:spcAft>
                <a:spcPts val="0"/>
              </a:spcAft>
              <a:buClr>
                <a:srgbClr val="6D4C81"/>
              </a:buClr>
              <a:buSzPts val="1000"/>
              <a:buFont typeface="Plus Jakarta Sans"/>
              <a:buNone/>
            </a:pPr>
            <a:r>
              <a:rPr b="1" i="0" lang="en" sz="1000" u="none" cap="none" strike="noStrike">
                <a:solidFill>
                  <a:srgbClr val="6D4C81"/>
                </a:solidFill>
                <a:latin typeface="Plus Jakarta Sans"/>
                <a:ea typeface="Plus Jakarta Sans"/>
                <a:cs typeface="Plus Jakarta Sans"/>
                <a:sym typeface="Plus Jakarta Sans"/>
              </a:rPr>
              <a:t>Workforce </a:t>
            </a:r>
            <a:endParaRPr b="0" i="0" sz="1000" u="none" cap="none" strike="noStrike">
              <a:solidFill>
                <a:schemeClr val="dk1"/>
              </a:solidFill>
              <a:latin typeface="Calibri"/>
              <a:ea typeface="Calibri"/>
              <a:cs typeface="Calibri"/>
              <a:sym typeface="Calibri"/>
            </a:endParaRPr>
          </a:p>
        </p:txBody>
      </p:sp>
      <p:sp>
        <p:nvSpPr>
          <p:cNvPr id="104" name="Google Shape;104;p6"/>
          <p:cNvSpPr txBox="1"/>
          <p:nvPr>
            <p:ph idx="4294967295" type="sldNum"/>
          </p:nvPr>
        </p:nvSpPr>
        <p:spPr>
          <a:xfrm>
            <a:off x="8778240" y="4834890"/>
            <a:ext cx="533400" cy="200100"/>
          </a:xfrm>
          <a:prstGeom prst="rect">
            <a:avLst/>
          </a:prstGeom>
          <a:noFill/>
          <a:ln>
            <a:noFill/>
          </a:ln>
        </p:spPr>
        <p:txBody>
          <a:bodyPr anchorCtr="0" anchor="t" bIns="30475" lIns="60950" spcFirstLastPara="1" rIns="60950" wrap="square" tIns="30475">
            <a:noAutofit/>
          </a:bodyPr>
          <a:lstStyle/>
          <a:p>
            <a:pPr indent="0" lvl="0" marL="0" marR="0" rtl="0" algn="l">
              <a:spcBef>
                <a:spcPts val="0"/>
              </a:spcBef>
              <a:spcAft>
                <a:spcPts val="0"/>
              </a:spcAft>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F2F2"/>
        </a:solidFill>
      </p:bgPr>
    </p:bg>
    <p:spTree>
      <p:nvGrpSpPr>
        <p:cNvPr id="109" name="Shape 109"/>
        <p:cNvGrpSpPr/>
        <p:nvPr/>
      </p:nvGrpSpPr>
      <p:grpSpPr>
        <a:xfrm>
          <a:off x="0" y="0"/>
          <a:ext cx="0" cy="0"/>
          <a:chOff x="0" y="0"/>
          <a:chExt cx="0" cy="0"/>
        </a:xfrm>
      </p:grpSpPr>
      <p:pic>
        <p:nvPicPr>
          <p:cNvPr descr="preencoded.png" id="110" name="Google Shape;110;p7"/>
          <p:cNvPicPr preferRelativeResize="0"/>
          <p:nvPr/>
        </p:nvPicPr>
        <p:blipFill rotWithShape="1">
          <a:blip r:embed="rId3">
            <a:alphaModFix/>
          </a:blip>
          <a:srcRect b="0" l="0" r="0" t="0"/>
          <a:stretch/>
        </p:blipFill>
        <p:spPr>
          <a:xfrm>
            <a:off x="736600" y="0"/>
            <a:ext cx="7581900" cy="5143500"/>
          </a:xfrm>
          <a:prstGeom prst="rect">
            <a:avLst/>
          </a:prstGeom>
          <a:noFill/>
          <a:ln>
            <a:noFill/>
          </a:ln>
        </p:spPr>
      </p:pic>
      <p:pic>
        <p:nvPicPr>
          <p:cNvPr descr="preencoded.png" id="111" name="Google Shape;111;p7"/>
          <p:cNvPicPr preferRelativeResize="0"/>
          <p:nvPr/>
        </p:nvPicPr>
        <p:blipFill rotWithShape="1">
          <a:blip r:embed="rId4">
            <a:alphaModFix/>
          </a:blip>
          <a:srcRect b="0" l="0" r="0" t="0"/>
          <a:stretch/>
        </p:blipFill>
        <p:spPr>
          <a:xfrm>
            <a:off x="1339829" y="2286000"/>
            <a:ext cx="6539651" cy="2736850"/>
          </a:xfrm>
          <a:prstGeom prst="rect">
            <a:avLst/>
          </a:prstGeom>
          <a:noFill/>
          <a:ln>
            <a:noFill/>
          </a:ln>
        </p:spPr>
      </p:pic>
      <p:pic>
        <p:nvPicPr>
          <p:cNvPr descr="preencoded.png" id="112" name="Google Shape;112;p7"/>
          <p:cNvPicPr preferRelativeResize="0"/>
          <p:nvPr/>
        </p:nvPicPr>
        <p:blipFill rotWithShape="1">
          <a:blip r:embed="rId5">
            <a:alphaModFix/>
          </a:blip>
          <a:srcRect b="0" l="0" r="0" t="0"/>
          <a:stretch/>
        </p:blipFill>
        <p:spPr>
          <a:xfrm>
            <a:off x="2216150" y="1873250"/>
            <a:ext cx="2120900" cy="1035050"/>
          </a:xfrm>
          <a:prstGeom prst="rect">
            <a:avLst/>
          </a:prstGeom>
          <a:noFill/>
          <a:ln>
            <a:noFill/>
          </a:ln>
        </p:spPr>
      </p:pic>
      <p:pic>
        <p:nvPicPr>
          <p:cNvPr descr="preencoded.png" id="113" name="Google Shape;113;p7"/>
          <p:cNvPicPr preferRelativeResize="0"/>
          <p:nvPr/>
        </p:nvPicPr>
        <p:blipFill rotWithShape="1">
          <a:blip r:embed="rId6">
            <a:alphaModFix/>
          </a:blip>
          <a:srcRect b="0" l="0" r="0" t="0"/>
          <a:stretch/>
        </p:blipFill>
        <p:spPr>
          <a:xfrm>
            <a:off x="4584700" y="1873250"/>
            <a:ext cx="2114550" cy="1035050"/>
          </a:xfrm>
          <a:prstGeom prst="rect">
            <a:avLst/>
          </a:prstGeom>
          <a:noFill/>
          <a:ln>
            <a:noFill/>
          </a:ln>
        </p:spPr>
      </p:pic>
      <p:pic>
        <p:nvPicPr>
          <p:cNvPr descr="preencoded.png" id="114" name="Google Shape;114;p7"/>
          <p:cNvPicPr preferRelativeResize="0"/>
          <p:nvPr/>
        </p:nvPicPr>
        <p:blipFill rotWithShape="1">
          <a:blip r:embed="rId5">
            <a:alphaModFix/>
          </a:blip>
          <a:srcRect b="0" l="0" r="0" t="0"/>
          <a:stretch/>
        </p:blipFill>
        <p:spPr>
          <a:xfrm>
            <a:off x="2216150" y="3143250"/>
            <a:ext cx="2120900" cy="1035050"/>
          </a:xfrm>
          <a:prstGeom prst="rect">
            <a:avLst/>
          </a:prstGeom>
          <a:noFill/>
          <a:ln>
            <a:noFill/>
          </a:ln>
        </p:spPr>
      </p:pic>
      <p:pic>
        <p:nvPicPr>
          <p:cNvPr descr="preencoded.png" id="115" name="Google Shape;115;p7"/>
          <p:cNvPicPr preferRelativeResize="0"/>
          <p:nvPr/>
        </p:nvPicPr>
        <p:blipFill rotWithShape="1">
          <a:blip r:embed="rId6">
            <a:alphaModFix/>
          </a:blip>
          <a:srcRect b="0" l="0" r="0" t="0"/>
          <a:stretch/>
        </p:blipFill>
        <p:spPr>
          <a:xfrm>
            <a:off x="4584700" y="3143250"/>
            <a:ext cx="2114550" cy="1035050"/>
          </a:xfrm>
          <a:prstGeom prst="rect">
            <a:avLst/>
          </a:prstGeom>
          <a:noFill/>
          <a:ln>
            <a:noFill/>
          </a:ln>
        </p:spPr>
      </p:pic>
      <p:pic>
        <p:nvPicPr>
          <p:cNvPr descr="preencoded.png" id="116" name="Google Shape;116;p7"/>
          <p:cNvPicPr preferRelativeResize="0"/>
          <p:nvPr/>
        </p:nvPicPr>
        <p:blipFill rotWithShape="1">
          <a:blip r:embed="rId7">
            <a:alphaModFix/>
          </a:blip>
          <a:srcRect b="0" l="0" r="0" t="0"/>
          <a:stretch/>
        </p:blipFill>
        <p:spPr>
          <a:xfrm>
            <a:off x="406400" y="3721100"/>
            <a:ext cx="1428750" cy="336550"/>
          </a:xfrm>
          <a:prstGeom prst="rect">
            <a:avLst/>
          </a:prstGeom>
          <a:noFill/>
          <a:ln>
            <a:noFill/>
          </a:ln>
        </p:spPr>
      </p:pic>
      <p:pic>
        <p:nvPicPr>
          <p:cNvPr descr="preencoded.png" id="117" name="Google Shape;117;p7"/>
          <p:cNvPicPr preferRelativeResize="0"/>
          <p:nvPr/>
        </p:nvPicPr>
        <p:blipFill rotWithShape="1">
          <a:blip r:embed="rId8">
            <a:alphaModFix/>
          </a:blip>
          <a:srcRect b="0" l="0" r="0" t="0"/>
          <a:stretch/>
        </p:blipFill>
        <p:spPr>
          <a:xfrm>
            <a:off x="704850" y="4413250"/>
            <a:ext cx="1479550" cy="336550"/>
          </a:xfrm>
          <a:prstGeom prst="rect">
            <a:avLst/>
          </a:prstGeom>
          <a:noFill/>
          <a:ln>
            <a:noFill/>
          </a:ln>
        </p:spPr>
      </p:pic>
      <p:pic>
        <p:nvPicPr>
          <p:cNvPr descr="preencoded.png" id="118" name="Google Shape;118;p7"/>
          <p:cNvPicPr preferRelativeResize="0"/>
          <p:nvPr/>
        </p:nvPicPr>
        <p:blipFill rotWithShape="1">
          <a:blip r:embed="rId9">
            <a:alphaModFix/>
          </a:blip>
          <a:srcRect b="0" l="0" r="0" t="0"/>
          <a:stretch/>
        </p:blipFill>
        <p:spPr>
          <a:xfrm>
            <a:off x="6407150" y="4413250"/>
            <a:ext cx="1835150" cy="336550"/>
          </a:xfrm>
          <a:prstGeom prst="rect">
            <a:avLst/>
          </a:prstGeom>
          <a:noFill/>
          <a:ln>
            <a:noFill/>
          </a:ln>
        </p:spPr>
      </p:pic>
      <p:pic>
        <p:nvPicPr>
          <p:cNvPr descr="preencoded.png" id="119" name="Google Shape;119;p7"/>
          <p:cNvPicPr preferRelativeResize="0"/>
          <p:nvPr/>
        </p:nvPicPr>
        <p:blipFill rotWithShape="1">
          <a:blip r:embed="rId10">
            <a:alphaModFix/>
          </a:blip>
          <a:srcRect b="0" l="0" r="0" t="0"/>
          <a:stretch/>
        </p:blipFill>
        <p:spPr>
          <a:xfrm>
            <a:off x="7359650" y="3721100"/>
            <a:ext cx="1162050" cy="336550"/>
          </a:xfrm>
          <a:prstGeom prst="rect">
            <a:avLst/>
          </a:prstGeom>
          <a:noFill/>
          <a:ln>
            <a:noFill/>
          </a:ln>
        </p:spPr>
      </p:pic>
      <p:pic>
        <p:nvPicPr>
          <p:cNvPr descr="preencoded.png" id="120" name="Google Shape;120;p7"/>
          <p:cNvPicPr preferRelativeResize="0"/>
          <p:nvPr/>
        </p:nvPicPr>
        <p:blipFill rotWithShape="1">
          <a:blip r:embed="rId11">
            <a:alphaModFix/>
          </a:blip>
          <a:srcRect b="0" l="0" r="0" t="0"/>
          <a:stretch/>
        </p:blipFill>
        <p:spPr>
          <a:xfrm>
            <a:off x="215900" y="1822450"/>
            <a:ext cx="1143000" cy="1143000"/>
          </a:xfrm>
          <a:prstGeom prst="rect">
            <a:avLst/>
          </a:prstGeom>
          <a:noFill/>
          <a:ln>
            <a:noFill/>
          </a:ln>
        </p:spPr>
      </p:pic>
      <p:pic>
        <p:nvPicPr>
          <p:cNvPr descr="preencoded.png" id="121" name="Google Shape;121;p7"/>
          <p:cNvPicPr preferRelativeResize="0"/>
          <p:nvPr/>
        </p:nvPicPr>
        <p:blipFill rotWithShape="1">
          <a:blip r:embed="rId11">
            <a:alphaModFix/>
          </a:blip>
          <a:srcRect b="0" l="0" r="0" t="0"/>
          <a:stretch/>
        </p:blipFill>
        <p:spPr>
          <a:xfrm>
            <a:off x="7747000" y="1822450"/>
            <a:ext cx="1143000" cy="1143000"/>
          </a:xfrm>
          <a:prstGeom prst="rect">
            <a:avLst/>
          </a:prstGeom>
          <a:noFill/>
          <a:ln>
            <a:noFill/>
          </a:ln>
        </p:spPr>
      </p:pic>
      <p:pic>
        <p:nvPicPr>
          <p:cNvPr descr="preencoded.png" id="122" name="Google Shape;122;p7"/>
          <p:cNvPicPr preferRelativeResize="0"/>
          <p:nvPr/>
        </p:nvPicPr>
        <p:blipFill rotWithShape="1">
          <a:blip r:embed="rId12">
            <a:alphaModFix/>
          </a:blip>
          <a:srcRect b="0" l="0" r="0" t="0"/>
          <a:stretch/>
        </p:blipFill>
        <p:spPr>
          <a:xfrm>
            <a:off x="165100" y="2832100"/>
            <a:ext cx="1276350" cy="387350"/>
          </a:xfrm>
          <a:prstGeom prst="rect">
            <a:avLst/>
          </a:prstGeom>
          <a:noFill/>
          <a:ln>
            <a:noFill/>
          </a:ln>
        </p:spPr>
      </p:pic>
      <p:pic>
        <p:nvPicPr>
          <p:cNvPr descr="preencoded.png" id="123" name="Google Shape;123;p7"/>
          <p:cNvPicPr preferRelativeResize="0"/>
          <p:nvPr/>
        </p:nvPicPr>
        <p:blipFill rotWithShape="1">
          <a:blip r:embed="rId13">
            <a:alphaModFix/>
          </a:blip>
          <a:srcRect b="0" l="0" r="0" t="0"/>
          <a:stretch/>
        </p:blipFill>
        <p:spPr>
          <a:xfrm>
            <a:off x="7550150" y="2832100"/>
            <a:ext cx="1454150" cy="387350"/>
          </a:xfrm>
          <a:prstGeom prst="rect">
            <a:avLst/>
          </a:prstGeom>
          <a:noFill/>
          <a:ln>
            <a:noFill/>
          </a:ln>
        </p:spPr>
      </p:pic>
      <p:pic>
        <p:nvPicPr>
          <p:cNvPr descr="preencoded.png" id="124" name="Google Shape;124;p7"/>
          <p:cNvPicPr preferRelativeResize="0"/>
          <p:nvPr/>
        </p:nvPicPr>
        <p:blipFill rotWithShape="1">
          <a:blip r:embed="rId14">
            <a:alphaModFix/>
          </a:blip>
          <a:srcRect b="0" l="0" r="0" t="0"/>
          <a:stretch/>
        </p:blipFill>
        <p:spPr>
          <a:xfrm>
            <a:off x="406400" y="2019300"/>
            <a:ext cx="749300" cy="749300"/>
          </a:xfrm>
          <a:prstGeom prst="rect">
            <a:avLst/>
          </a:prstGeom>
          <a:noFill/>
          <a:ln>
            <a:noFill/>
          </a:ln>
        </p:spPr>
      </p:pic>
      <p:pic>
        <p:nvPicPr>
          <p:cNvPr descr="preencoded.png" id="125" name="Google Shape;125;p7"/>
          <p:cNvPicPr preferRelativeResize="0"/>
          <p:nvPr/>
        </p:nvPicPr>
        <p:blipFill rotWithShape="1">
          <a:blip r:embed="rId15">
            <a:alphaModFix/>
          </a:blip>
          <a:srcRect b="0" l="0" r="0" t="0"/>
          <a:stretch/>
        </p:blipFill>
        <p:spPr>
          <a:xfrm>
            <a:off x="7937500" y="2000250"/>
            <a:ext cx="768350" cy="768350"/>
          </a:xfrm>
          <a:prstGeom prst="rect">
            <a:avLst/>
          </a:prstGeom>
          <a:noFill/>
          <a:ln>
            <a:noFill/>
          </a:ln>
        </p:spPr>
      </p:pic>
      <p:sp>
        <p:nvSpPr>
          <p:cNvPr id="126" name="Google Shape;126;p7"/>
          <p:cNvSpPr/>
          <p:nvPr/>
        </p:nvSpPr>
        <p:spPr>
          <a:xfrm>
            <a:off x="3005150" y="660350"/>
            <a:ext cx="2955900" cy="4128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00000"/>
              </a:buClr>
              <a:buSzPts val="2700"/>
              <a:buFont typeface="Plus Jakarta Sans"/>
              <a:buNone/>
            </a:pPr>
            <a:r>
              <a:rPr b="1" i="0" lang="en" sz="2700" u="none" cap="none" strike="noStrike">
                <a:solidFill>
                  <a:srgbClr val="000000"/>
                </a:solidFill>
                <a:latin typeface="Plus Jakarta Sans"/>
                <a:ea typeface="Plus Jakarta Sans"/>
                <a:cs typeface="Plus Jakarta Sans"/>
                <a:sym typeface="Plus Jakarta Sans"/>
              </a:rPr>
              <a:t>Why Care Breaks</a:t>
            </a:r>
            <a:endParaRPr b="0" i="0" sz="2700" u="none" cap="none" strike="noStrike">
              <a:solidFill>
                <a:schemeClr val="dk1"/>
              </a:solidFill>
              <a:latin typeface="Calibri"/>
              <a:ea typeface="Calibri"/>
              <a:cs typeface="Calibri"/>
              <a:sym typeface="Calibri"/>
            </a:endParaRPr>
          </a:p>
        </p:txBody>
      </p:sp>
      <p:sp>
        <p:nvSpPr>
          <p:cNvPr id="127" name="Google Shape;127;p7"/>
          <p:cNvSpPr/>
          <p:nvPr/>
        </p:nvSpPr>
        <p:spPr>
          <a:xfrm>
            <a:off x="2463800" y="20129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Delayed Access</a:t>
            </a:r>
            <a:endParaRPr b="0" i="0" sz="1200" u="none" cap="none" strike="noStrike">
              <a:solidFill>
                <a:schemeClr val="dk1"/>
              </a:solidFill>
              <a:latin typeface="Calibri"/>
              <a:ea typeface="Calibri"/>
              <a:cs typeface="Calibri"/>
              <a:sym typeface="Calibri"/>
            </a:endParaRPr>
          </a:p>
        </p:txBody>
      </p:sp>
      <p:sp>
        <p:nvSpPr>
          <p:cNvPr id="128" name="Google Shape;128;p7"/>
          <p:cNvSpPr/>
          <p:nvPr/>
        </p:nvSpPr>
        <p:spPr>
          <a:xfrm>
            <a:off x="4787900" y="20256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Disrupted Continuity</a:t>
            </a:r>
            <a:endParaRPr b="0" i="0" sz="1200" u="none" cap="none" strike="noStrike">
              <a:solidFill>
                <a:schemeClr val="dk1"/>
              </a:solidFill>
              <a:latin typeface="Calibri"/>
              <a:ea typeface="Calibri"/>
              <a:cs typeface="Calibri"/>
              <a:sym typeface="Calibri"/>
            </a:endParaRPr>
          </a:p>
        </p:txBody>
      </p:sp>
      <p:sp>
        <p:nvSpPr>
          <p:cNvPr id="129" name="Google Shape;129;p7"/>
          <p:cNvSpPr/>
          <p:nvPr/>
        </p:nvSpPr>
        <p:spPr>
          <a:xfrm>
            <a:off x="2463800" y="33337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Fragmented Data</a:t>
            </a:r>
            <a:endParaRPr b="0" i="0" sz="1200" u="none" cap="none" strike="noStrike">
              <a:solidFill>
                <a:schemeClr val="dk1"/>
              </a:solidFill>
              <a:latin typeface="Calibri"/>
              <a:ea typeface="Calibri"/>
              <a:cs typeface="Calibri"/>
              <a:sym typeface="Calibri"/>
            </a:endParaRPr>
          </a:p>
        </p:txBody>
      </p:sp>
      <p:sp>
        <p:nvSpPr>
          <p:cNvPr id="130" name="Google Shape;130;p7"/>
          <p:cNvSpPr/>
          <p:nvPr/>
        </p:nvSpPr>
        <p:spPr>
          <a:xfrm>
            <a:off x="4775200" y="3333750"/>
            <a:ext cx="183510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Limited Medicaid Network</a:t>
            </a:r>
            <a:endParaRPr b="0" i="0" sz="1200" u="none" cap="none" strike="noStrike">
              <a:solidFill>
                <a:schemeClr val="dk1"/>
              </a:solidFill>
              <a:latin typeface="Calibri"/>
              <a:ea typeface="Calibri"/>
              <a:cs typeface="Calibri"/>
              <a:sym typeface="Calibri"/>
            </a:endParaRPr>
          </a:p>
        </p:txBody>
      </p:sp>
      <p:sp>
        <p:nvSpPr>
          <p:cNvPr id="131" name="Google Shape;131;p7"/>
          <p:cNvSpPr/>
          <p:nvPr/>
        </p:nvSpPr>
        <p:spPr>
          <a:xfrm>
            <a:off x="2463800" y="2311400"/>
            <a:ext cx="1758950" cy="3683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Eligibility and intake barriers stall care</a:t>
            </a:r>
            <a:endParaRPr b="0" i="0" sz="1200" u="none" cap="none" strike="noStrike">
              <a:solidFill>
                <a:schemeClr val="dk1"/>
              </a:solidFill>
              <a:latin typeface="Calibri"/>
              <a:ea typeface="Calibri"/>
              <a:cs typeface="Calibri"/>
              <a:sym typeface="Calibri"/>
            </a:endParaRPr>
          </a:p>
        </p:txBody>
      </p:sp>
      <p:sp>
        <p:nvSpPr>
          <p:cNvPr id="132" name="Google Shape;132;p7"/>
          <p:cNvSpPr/>
          <p:nvPr/>
        </p:nvSpPr>
        <p:spPr>
          <a:xfrm>
            <a:off x="4787900" y="23241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Care breaks with each placement move</a:t>
            </a:r>
            <a:endParaRPr b="0" i="0" sz="1200" u="none" cap="none" strike="noStrike">
              <a:solidFill>
                <a:schemeClr val="dk1"/>
              </a:solidFill>
              <a:latin typeface="Calibri"/>
              <a:ea typeface="Calibri"/>
              <a:cs typeface="Calibri"/>
              <a:sym typeface="Calibri"/>
            </a:endParaRPr>
          </a:p>
        </p:txBody>
      </p:sp>
      <p:sp>
        <p:nvSpPr>
          <p:cNvPr id="133" name="Google Shape;133;p7"/>
          <p:cNvSpPr/>
          <p:nvPr/>
        </p:nvSpPr>
        <p:spPr>
          <a:xfrm>
            <a:off x="2463800" y="36322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Missing or inaccurate info prevents care.</a:t>
            </a:r>
            <a:br>
              <a:rPr b="0" i="0" lang="en" sz="1200" u="none" cap="none" strike="noStrike">
                <a:solidFill>
                  <a:schemeClr val="dk1"/>
                </a:solidFill>
                <a:latin typeface="Calibri"/>
                <a:ea typeface="Calibri"/>
                <a:cs typeface="Calibri"/>
                <a:sym typeface="Calibri"/>
              </a:rPr>
            </a:br>
            <a:endParaRPr b="0" i="0" sz="1200" u="none" cap="none" strike="noStrike">
              <a:solidFill>
                <a:schemeClr val="dk1"/>
              </a:solidFill>
              <a:latin typeface="Calibri"/>
              <a:ea typeface="Calibri"/>
              <a:cs typeface="Calibri"/>
              <a:sym typeface="Calibri"/>
            </a:endParaRPr>
          </a:p>
        </p:txBody>
      </p:sp>
      <p:sp>
        <p:nvSpPr>
          <p:cNvPr id="134" name="Google Shape;134;p7"/>
          <p:cNvSpPr/>
          <p:nvPr/>
        </p:nvSpPr>
        <p:spPr>
          <a:xfrm>
            <a:off x="4718050" y="3708400"/>
            <a:ext cx="1758900" cy="7431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Too few providers trained in child welfare</a:t>
            </a:r>
            <a:endParaRPr b="0" i="0" sz="1200" u="none" cap="none" strike="noStrike">
              <a:solidFill>
                <a:schemeClr val="dk1"/>
              </a:solidFill>
              <a:latin typeface="Calibri"/>
              <a:ea typeface="Calibri"/>
              <a:cs typeface="Calibri"/>
              <a:sym typeface="Calibri"/>
            </a:endParaRPr>
          </a:p>
        </p:txBody>
      </p:sp>
      <p:sp>
        <p:nvSpPr>
          <p:cNvPr id="135" name="Google Shape;135;p7"/>
          <p:cNvSpPr/>
          <p:nvPr/>
        </p:nvSpPr>
        <p:spPr>
          <a:xfrm>
            <a:off x="2235200" y="1498600"/>
            <a:ext cx="4495800" cy="184150"/>
          </a:xfrm>
          <a:prstGeom prst="rect">
            <a:avLst/>
          </a:prstGeom>
          <a:noFill/>
          <a:ln>
            <a:noFill/>
          </a:ln>
        </p:spPr>
        <p:txBody>
          <a:bodyPr anchorCtr="0" anchor="t" bIns="0" lIns="0" spcFirstLastPara="1" rIns="0" wrap="square" tIns="0">
            <a:noAutofit/>
          </a:bodyPr>
          <a:lstStyle/>
          <a:p>
            <a:pPr indent="0" lvl="0" marL="0" marR="0" rtl="0" algn="ctr">
              <a:lnSpc>
                <a:spcPct val="102000"/>
              </a:lnSpc>
              <a:spcBef>
                <a:spcPts val="0"/>
              </a:spcBef>
              <a:spcAft>
                <a:spcPts val="0"/>
              </a:spcAft>
              <a:buClr>
                <a:srgbClr val="383030"/>
              </a:buClr>
              <a:buSzPts val="1200"/>
              <a:buFont typeface="Plus Jakarta Sans ExtraBold"/>
              <a:buNone/>
            </a:pPr>
            <a:r>
              <a:rPr b="0" i="0" lang="en" sz="1200" u="none" cap="none" strike="noStrike">
                <a:solidFill>
                  <a:srgbClr val="383030"/>
                </a:solidFill>
                <a:latin typeface="Plus Jakarta Sans ExtraBold"/>
                <a:ea typeface="Plus Jakarta Sans ExtraBold"/>
                <a:cs typeface="Plus Jakarta Sans ExtraBold"/>
                <a:sym typeface="Plus Jakarta Sans ExtraBold"/>
              </a:rPr>
              <a:t>Complex Barriers to Care</a:t>
            </a:r>
            <a:endParaRPr b="0" i="0" sz="1200" u="none" cap="none" strike="noStrike">
              <a:solidFill>
                <a:schemeClr val="dk1"/>
              </a:solidFill>
              <a:latin typeface="Calibri"/>
              <a:ea typeface="Calibri"/>
              <a:cs typeface="Calibri"/>
              <a:sym typeface="Calibri"/>
            </a:endParaRPr>
          </a:p>
        </p:txBody>
      </p:sp>
      <p:sp>
        <p:nvSpPr>
          <p:cNvPr id="136" name="Google Shape;136;p7"/>
          <p:cNvSpPr/>
          <p:nvPr/>
        </p:nvSpPr>
        <p:spPr>
          <a:xfrm>
            <a:off x="742950" y="3797300"/>
            <a:ext cx="8890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Bio Family</a:t>
            </a:r>
            <a:endParaRPr b="0" i="0" sz="1200" u="none" cap="none" strike="noStrike">
              <a:solidFill>
                <a:schemeClr val="dk1"/>
              </a:solidFill>
              <a:latin typeface="Calibri"/>
              <a:ea typeface="Calibri"/>
              <a:cs typeface="Calibri"/>
              <a:sym typeface="Calibri"/>
            </a:endParaRPr>
          </a:p>
        </p:txBody>
      </p:sp>
      <p:sp>
        <p:nvSpPr>
          <p:cNvPr id="137" name="Google Shape;137;p7"/>
          <p:cNvSpPr/>
          <p:nvPr/>
        </p:nvSpPr>
        <p:spPr>
          <a:xfrm>
            <a:off x="1066800" y="4489450"/>
            <a:ext cx="9144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Caregivers</a:t>
            </a:r>
            <a:endParaRPr b="0" i="0" sz="1200" u="none" cap="none" strike="noStrike">
              <a:solidFill>
                <a:schemeClr val="dk1"/>
              </a:solidFill>
              <a:latin typeface="Calibri"/>
              <a:ea typeface="Calibri"/>
              <a:cs typeface="Calibri"/>
              <a:sym typeface="Calibri"/>
            </a:endParaRPr>
          </a:p>
        </p:txBody>
      </p:sp>
      <p:sp>
        <p:nvSpPr>
          <p:cNvPr id="138" name="Google Shape;138;p7"/>
          <p:cNvSpPr/>
          <p:nvPr/>
        </p:nvSpPr>
        <p:spPr>
          <a:xfrm>
            <a:off x="6762750" y="4489450"/>
            <a:ext cx="12763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Case Managers</a:t>
            </a:r>
            <a:endParaRPr b="0" i="0" sz="1200" u="none" cap="none" strike="noStrike">
              <a:solidFill>
                <a:schemeClr val="dk1"/>
              </a:solidFill>
              <a:latin typeface="Calibri"/>
              <a:ea typeface="Calibri"/>
              <a:cs typeface="Calibri"/>
              <a:sym typeface="Calibri"/>
            </a:endParaRPr>
          </a:p>
        </p:txBody>
      </p:sp>
      <p:sp>
        <p:nvSpPr>
          <p:cNvPr id="139" name="Google Shape;139;p7"/>
          <p:cNvSpPr/>
          <p:nvPr/>
        </p:nvSpPr>
        <p:spPr>
          <a:xfrm>
            <a:off x="7702550" y="3797300"/>
            <a:ext cx="6159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Judges</a:t>
            </a:r>
            <a:endParaRPr b="0" i="0" sz="1200" u="none" cap="none" strike="noStrike">
              <a:solidFill>
                <a:schemeClr val="dk1"/>
              </a:solidFill>
              <a:latin typeface="Calibri"/>
              <a:ea typeface="Calibri"/>
              <a:cs typeface="Calibri"/>
              <a:sym typeface="Calibri"/>
            </a:endParaRPr>
          </a:p>
        </p:txBody>
      </p:sp>
      <p:sp>
        <p:nvSpPr>
          <p:cNvPr id="140" name="Google Shape;140;p7"/>
          <p:cNvSpPr/>
          <p:nvPr/>
        </p:nvSpPr>
        <p:spPr>
          <a:xfrm>
            <a:off x="317500" y="2933700"/>
            <a:ext cx="6350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Youth</a:t>
            </a:r>
            <a:endParaRPr b="0" i="0" sz="1200" u="none" cap="none" strike="noStrike">
              <a:solidFill>
                <a:schemeClr val="dk1"/>
              </a:solidFill>
              <a:latin typeface="Calibri"/>
              <a:ea typeface="Calibri"/>
              <a:cs typeface="Calibri"/>
              <a:sym typeface="Calibri"/>
            </a:endParaRPr>
          </a:p>
        </p:txBody>
      </p:sp>
      <p:sp>
        <p:nvSpPr>
          <p:cNvPr id="141" name="Google Shape;141;p7"/>
          <p:cNvSpPr/>
          <p:nvPr/>
        </p:nvSpPr>
        <p:spPr>
          <a:xfrm>
            <a:off x="7981950" y="2933700"/>
            <a:ext cx="8191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Therapist</a:t>
            </a:r>
            <a:endParaRPr b="0" i="0" sz="1200" u="none" cap="none" strike="noStrike">
              <a:solidFill>
                <a:schemeClr val="dk1"/>
              </a:solidFill>
              <a:latin typeface="Calibri"/>
              <a:ea typeface="Calibri"/>
              <a:cs typeface="Calibri"/>
              <a:sym typeface="Calibri"/>
            </a:endParaRPr>
          </a:p>
        </p:txBody>
      </p:sp>
      <p:sp>
        <p:nvSpPr>
          <p:cNvPr id="142" name="Google Shape;142;p7"/>
          <p:cNvSpPr/>
          <p:nvPr/>
        </p:nvSpPr>
        <p:spPr>
          <a:xfrm>
            <a:off x="4070350" y="279400"/>
            <a:ext cx="8890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1000"/>
              <a:buFont typeface="Plus Jakarta Sans"/>
              <a:buNone/>
            </a:pPr>
            <a:r>
              <a:rPr b="1" i="0" lang="en" sz="1000" u="none" cap="none" strike="noStrike">
                <a:solidFill>
                  <a:srgbClr val="03635F"/>
                </a:solidFill>
                <a:latin typeface="Plus Jakarta Sans"/>
                <a:ea typeface="Plus Jakarta Sans"/>
                <a:cs typeface="Plus Jakarta Sans"/>
                <a:sym typeface="Plus Jakarta Sans"/>
              </a:rPr>
              <a:t>THE GAP</a:t>
            </a:r>
            <a:endParaRPr b="0" i="0" sz="1000" u="none" cap="none" strike="noStrike">
              <a:solidFill>
                <a:schemeClr val="dk1"/>
              </a:solidFill>
              <a:latin typeface="Calibri"/>
              <a:ea typeface="Calibri"/>
              <a:cs typeface="Calibri"/>
              <a:sym typeface="Calibri"/>
            </a:endParaRPr>
          </a:p>
        </p:txBody>
      </p:sp>
      <p:sp>
        <p:nvSpPr>
          <p:cNvPr id="143" name="Google Shape;143;p7"/>
          <p:cNvSpPr txBox="1"/>
          <p:nvPr>
            <p:ph idx="4294967295" type="sldNum"/>
          </p:nvPr>
        </p:nvSpPr>
        <p:spPr>
          <a:xfrm>
            <a:off x="8778240" y="4834890"/>
            <a:ext cx="533333" cy="2000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F2F2"/>
        </a:solidFill>
      </p:bgPr>
    </p:bg>
    <p:spTree>
      <p:nvGrpSpPr>
        <p:cNvPr id="148" name="Shape 148"/>
        <p:cNvGrpSpPr/>
        <p:nvPr/>
      </p:nvGrpSpPr>
      <p:grpSpPr>
        <a:xfrm>
          <a:off x="0" y="0"/>
          <a:ext cx="0" cy="0"/>
          <a:chOff x="0" y="0"/>
          <a:chExt cx="0" cy="0"/>
        </a:xfrm>
      </p:grpSpPr>
      <p:pic>
        <p:nvPicPr>
          <p:cNvPr descr="preencoded.png" id="149" name="Google Shape;149;p8"/>
          <p:cNvPicPr preferRelativeResize="0"/>
          <p:nvPr/>
        </p:nvPicPr>
        <p:blipFill rotWithShape="1">
          <a:blip r:embed="rId3">
            <a:alphaModFix/>
          </a:blip>
          <a:srcRect b="0" l="0" r="0" t="0"/>
          <a:stretch/>
        </p:blipFill>
        <p:spPr>
          <a:xfrm>
            <a:off x="736600" y="0"/>
            <a:ext cx="7581900" cy="5143500"/>
          </a:xfrm>
          <a:prstGeom prst="rect">
            <a:avLst/>
          </a:prstGeom>
          <a:noFill/>
          <a:ln>
            <a:noFill/>
          </a:ln>
        </p:spPr>
      </p:pic>
      <p:pic>
        <p:nvPicPr>
          <p:cNvPr descr="preencoded.png" id="150" name="Google Shape;150;p8"/>
          <p:cNvPicPr preferRelativeResize="0"/>
          <p:nvPr/>
        </p:nvPicPr>
        <p:blipFill rotWithShape="1">
          <a:blip r:embed="rId4">
            <a:alphaModFix/>
          </a:blip>
          <a:srcRect b="0" l="0" r="0" t="0"/>
          <a:stretch/>
        </p:blipFill>
        <p:spPr>
          <a:xfrm>
            <a:off x="2089150" y="1752600"/>
            <a:ext cx="4737100" cy="2546350"/>
          </a:xfrm>
          <a:prstGeom prst="rect">
            <a:avLst/>
          </a:prstGeom>
          <a:noFill/>
          <a:ln>
            <a:noFill/>
          </a:ln>
        </p:spPr>
      </p:pic>
      <p:pic>
        <p:nvPicPr>
          <p:cNvPr descr="preencoded.png" id="151" name="Google Shape;151;p8"/>
          <p:cNvPicPr preferRelativeResize="0"/>
          <p:nvPr/>
        </p:nvPicPr>
        <p:blipFill rotWithShape="1">
          <a:blip r:embed="rId5">
            <a:alphaModFix/>
          </a:blip>
          <a:srcRect b="0" l="0" r="0" t="0"/>
          <a:stretch/>
        </p:blipFill>
        <p:spPr>
          <a:xfrm>
            <a:off x="2216150" y="1873250"/>
            <a:ext cx="2216150" cy="1035050"/>
          </a:xfrm>
          <a:prstGeom prst="rect">
            <a:avLst/>
          </a:prstGeom>
          <a:noFill/>
          <a:ln>
            <a:noFill/>
          </a:ln>
        </p:spPr>
      </p:pic>
      <p:pic>
        <p:nvPicPr>
          <p:cNvPr descr="preencoded.png" id="152" name="Google Shape;152;p8"/>
          <p:cNvPicPr preferRelativeResize="0"/>
          <p:nvPr/>
        </p:nvPicPr>
        <p:blipFill rotWithShape="1">
          <a:blip r:embed="rId6">
            <a:alphaModFix/>
          </a:blip>
          <a:srcRect b="0" l="0" r="0" t="0"/>
          <a:stretch/>
        </p:blipFill>
        <p:spPr>
          <a:xfrm>
            <a:off x="4527550" y="1873250"/>
            <a:ext cx="2171700" cy="1035050"/>
          </a:xfrm>
          <a:prstGeom prst="rect">
            <a:avLst/>
          </a:prstGeom>
          <a:noFill/>
          <a:ln>
            <a:noFill/>
          </a:ln>
        </p:spPr>
      </p:pic>
      <p:pic>
        <p:nvPicPr>
          <p:cNvPr descr="preencoded.png" id="153" name="Google Shape;153;p8"/>
          <p:cNvPicPr preferRelativeResize="0"/>
          <p:nvPr/>
        </p:nvPicPr>
        <p:blipFill rotWithShape="1">
          <a:blip r:embed="rId7">
            <a:alphaModFix/>
          </a:blip>
          <a:srcRect b="0" l="0" r="0" t="0"/>
          <a:stretch/>
        </p:blipFill>
        <p:spPr>
          <a:xfrm>
            <a:off x="2216150" y="3143250"/>
            <a:ext cx="2120900" cy="1035050"/>
          </a:xfrm>
          <a:prstGeom prst="rect">
            <a:avLst/>
          </a:prstGeom>
          <a:noFill/>
          <a:ln>
            <a:noFill/>
          </a:ln>
        </p:spPr>
      </p:pic>
      <p:pic>
        <p:nvPicPr>
          <p:cNvPr descr="preencoded.png" id="154" name="Google Shape;154;p8"/>
          <p:cNvPicPr preferRelativeResize="0"/>
          <p:nvPr/>
        </p:nvPicPr>
        <p:blipFill rotWithShape="1">
          <a:blip r:embed="rId8">
            <a:alphaModFix/>
          </a:blip>
          <a:srcRect b="0" l="0" r="0" t="0"/>
          <a:stretch/>
        </p:blipFill>
        <p:spPr>
          <a:xfrm>
            <a:off x="4584700" y="3143250"/>
            <a:ext cx="2114550" cy="1035050"/>
          </a:xfrm>
          <a:prstGeom prst="rect">
            <a:avLst/>
          </a:prstGeom>
          <a:noFill/>
          <a:ln>
            <a:noFill/>
          </a:ln>
        </p:spPr>
      </p:pic>
      <p:pic>
        <p:nvPicPr>
          <p:cNvPr descr="preencoded.png" id="155" name="Google Shape;155;p8"/>
          <p:cNvPicPr preferRelativeResize="0"/>
          <p:nvPr/>
        </p:nvPicPr>
        <p:blipFill rotWithShape="1">
          <a:blip r:embed="rId9">
            <a:alphaModFix/>
          </a:blip>
          <a:srcRect b="0" l="0" r="0" t="0"/>
          <a:stretch/>
        </p:blipFill>
        <p:spPr>
          <a:xfrm>
            <a:off x="1371600" y="4578350"/>
            <a:ext cx="1428750" cy="336550"/>
          </a:xfrm>
          <a:prstGeom prst="rect">
            <a:avLst/>
          </a:prstGeom>
          <a:noFill/>
          <a:ln>
            <a:noFill/>
          </a:ln>
        </p:spPr>
      </p:pic>
      <p:pic>
        <p:nvPicPr>
          <p:cNvPr descr="preencoded.png" id="156" name="Google Shape;156;p8"/>
          <p:cNvPicPr preferRelativeResize="0"/>
          <p:nvPr/>
        </p:nvPicPr>
        <p:blipFill rotWithShape="1">
          <a:blip r:embed="rId10">
            <a:alphaModFix/>
          </a:blip>
          <a:srcRect b="0" l="0" r="0" t="0"/>
          <a:stretch/>
        </p:blipFill>
        <p:spPr>
          <a:xfrm>
            <a:off x="2901950" y="4578350"/>
            <a:ext cx="1479550" cy="336550"/>
          </a:xfrm>
          <a:prstGeom prst="rect">
            <a:avLst/>
          </a:prstGeom>
          <a:noFill/>
          <a:ln>
            <a:noFill/>
          </a:ln>
        </p:spPr>
      </p:pic>
      <p:pic>
        <p:nvPicPr>
          <p:cNvPr descr="preencoded.png" id="157" name="Google Shape;157;p8"/>
          <p:cNvPicPr preferRelativeResize="0"/>
          <p:nvPr/>
        </p:nvPicPr>
        <p:blipFill rotWithShape="1">
          <a:blip r:embed="rId11">
            <a:alphaModFix/>
          </a:blip>
          <a:srcRect b="0" l="0" r="0" t="0"/>
          <a:stretch/>
        </p:blipFill>
        <p:spPr>
          <a:xfrm>
            <a:off x="4483100" y="4578350"/>
            <a:ext cx="1835150" cy="336550"/>
          </a:xfrm>
          <a:prstGeom prst="rect">
            <a:avLst/>
          </a:prstGeom>
          <a:noFill/>
          <a:ln>
            <a:noFill/>
          </a:ln>
        </p:spPr>
      </p:pic>
      <p:pic>
        <p:nvPicPr>
          <p:cNvPr descr="preencoded.png" id="158" name="Google Shape;158;p8"/>
          <p:cNvPicPr preferRelativeResize="0"/>
          <p:nvPr/>
        </p:nvPicPr>
        <p:blipFill rotWithShape="1">
          <a:blip r:embed="rId12">
            <a:alphaModFix/>
          </a:blip>
          <a:srcRect b="0" l="0" r="0" t="0"/>
          <a:stretch/>
        </p:blipFill>
        <p:spPr>
          <a:xfrm>
            <a:off x="6419850" y="4578350"/>
            <a:ext cx="1162050" cy="336550"/>
          </a:xfrm>
          <a:prstGeom prst="rect">
            <a:avLst/>
          </a:prstGeom>
          <a:noFill/>
          <a:ln>
            <a:noFill/>
          </a:ln>
        </p:spPr>
      </p:pic>
      <p:pic>
        <p:nvPicPr>
          <p:cNvPr descr="preencoded.png" id="159" name="Google Shape;159;p8"/>
          <p:cNvPicPr preferRelativeResize="0"/>
          <p:nvPr/>
        </p:nvPicPr>
        <p:blipFill rotWithShape="1">
          <a:blip r:embed="rId13">
            <a:alphaModFix/>
          </a:blip>
          <a:srcRect b="0" l="0" r="0" t="0"/>
          <a:stretch/>
        </p:blipFill>
        <p:spPr>
          <a:xfrm>
            <a:off x="952500" y="2997200"/>
            <a:ext cx="6953250" cy="63501"/>
          </a:xfrm>
          <a:prstGeom prst="rect">
            <a:avLst/>
          </a:prstGeom>
          <a:noFill/>
          <a:ln>
            <a:noFill/>
          </a:ln>
        </p:spPr>
      </p:pic>
      <p:pic>
        <p:nvPicPr>
          <p:cNvPr descr="preencoded.png" id="160" name="Google Shape;160;p8"/>
          <p:cNvPicPr preferRelativeResize="0"/>
          <p:nvPr/>
        </p:nvPicPr>
        <p:blipFill rotWithShape="1">
          <a:blip r:embed="rId14">
            <a:alphaModFix/>
          </a:blip>
          <a:srcRect b="0" l="0" r="0" t="0"/>
          <a:stretch/>
        </p:blipFill>
        <p:spPr>
          <a:xfrm>
            <a:off x="215900" y="1822450"/>
            <a:ext cx="1143000" cy="1143000"/>
          </a:xfrm>
          <a:prstGeom prst="rect">
            <a:avLst/>
          </a:prstGeom>
          <a:noFill/>
          <a:ln>
            <a:noFill/>
          </a:ln>
        </p:spPr>
      </p:pic>
      <p:pic>
        <p:nvPicPr>
          <p:cNvPr descr="preencoded.png" id="161" name="Google Shape;161;p8"/>
          <p:cNvPicPr preferRelativeResize="0"/>
          <p:nvPr/>
        </p:nvPicPr>
        <p:blipFill rotWithShape="1">
          <a:blip r:embed="rId14">
            <a:alphaModFix/>
          </a:blip>
          <a:srcRect b="0" l="0" r="0" t="0"/>
          <a:stretch/>
        </p:blipFill>
        <p:spPr>
          <a:xfrm>
            <a:off x="7747000" y="1822450"/>
            <a:ext cx="1143000" cy="1143000"/>
          </a:xfrm>
          <a:prstGeom prst="rect">
            <a:avLst/>
          </a:prstGeom>
          <a:noFill/>
          <a:ln>
            <a:noFill/>
          </a:ln>
        </p:spPr>
      </p:pic>
      <p:pic>
        <p:nvPicPr>
          <p:cNvPr descr="preencoded.png" id="162" name="Google Shape;162;p8"/>
          <p:cNvPicPr preferRelativeResize="0"/>
          <p:nvPr/>
        </p:nvPicPr>
        <p:blipFill rotWithShape="1">
          <a:blip r:embed="rId15">
            <a:alphaModFix/>
          </a:blip>
          <a:srcRect b="0" l="0" r="0" t="0"/>
          <a:stretch/>
        </p:blipFill>
        <p:spPr>
          <a:xfrm>
            <a:off x="165100" y="2832100"/>
            <a:ext cx="1276350" cy="387350"/>
          </a:xfrm>
          <a:prstGeom prst="rect">
            <a:avLst/>
          </a:prstGeom>
          <a:noFill/>
          <a:ln>
            <a:noFill/>
          </a:ln>
        </p:spPr>
      </p:pic>
      <p:pic>
        <p:nvPicPr>
          <p:cNvPr descr="preencoded.png" id="163" name="Google Shape;163;p8"/>
          <p:cNvPicPr preferRelativeResize="0"/>
          <p:nvPr/>
        </p:nvPicPr>
        <p:blipFill rotWithShape="1">
          <a:blip r:embed="rId16">
            <a:alphaModFix/>
          </a:blip>
          <a:srcRect b="0" l="0" r="0" t="0"/>
          <a:stretch/>
        </p:blipFill>
        <p:spPr>
          <a:xfrm>
            <a:off x="7550150" y="2832100"/>
            <a:ext cx="1454150" cy="387350"/>
          </a:xfrm>
          <a:prstGeom prst="rect">
            <a:avLst/>
          </a:prstGeom>
          <a:noFill/>
          <a:ln>
            <a:noFill/>
          </a:ln>
        </p:spPr>
      </p:pic>
      <p:pic>
        <p:nvPicPr>
          <p:cNvPr descr="preencoded.png" id="164" name="Google Shape;164;p8"/>
          <p:cNvPicPr preferRelativeResize="0"/>
          <p:nvPr/>
        </p:nvPicPr>
        <p:blipFill rotWithShape="1">
          <a:blip r:embed="rId17">
            <a:alphaModFix/>
          </a:blip>
          <a:srcRect b="0" l="0" r="0" t="0"/>
          <a:stretch/>
        </p:blipFill>
        <p:spPr>
          <a:xfrm>
            <a:off x="406400" y="2019300"/>
            <a:ext cx="749300" cy="749300"/>
          </a:xfrm>
          <a:prstGeom prst="rect">
            <a:avLst/>
          </a:prstGeom>
          <a:noFill/>
          <a:ln>
            <a:noFill/>
          </a:ln>
        </p:spPr>
      </p:pic>
      <p:pic>
        <p:nvPicPr>
          <p:cNvPr descr="preencoded.png" id="165" name="Google Shape;165;p8"/>
          <p:cNvPicPr preferRelativeResize="0"/>
          <p:nvPr/>
        </p:nvPicPr>
        <p:blipFill rotWithShape="1">
          <a:blip r:embed="rId18">
            <a:alphaModFix/>
          </a:blip>
          <a:srcRect b="0" l="0" r="0" t="0"/>
          <a:stretch/>
        </p:blipFill>
        <p:spPr>
          <a:xfrm>
            <a:off x="7937500" y="2000250"/>
            <a:ext cx="768350" cy="768350"/>
          </a:xfrm>
          <a:prstGeom prst="rect">
            <a:avLst/>
          </a:prstGeom>
          <a:noFill/>
          <a:ln>
            <a:noFill/>
          </a:ln>
        </p:spPr>
      </p:pic>
      <p:pic>
        <p:nvPicPr>
          <p:cNvPr descr="preencoded.png" id="166" name="Google Shape;166;p8"/>
          <p:cNvPicPr preferRelativeResize="0"/>
          <p:nvPr/>
        </p:nvPicPr>
        <p:blipFill rotWithShape="1">
          <a:blip r:embed="rId19">
            <a:alphaModFix/>
          </a:blip>
          <a:srcRect b="0" l="0" r="0" t="0"/>
          <a:stretch/>
        </p:blipFill>
        <p:spPr>
          <a:xfrm>
            <a:off x="2012950" y="3181350"/>
            <a:ext cx="5067300" cy="1435100"/>
          </a:xfrm>
          <a:prstGeom prst="rect">
            <a:avLst/>
          </a:prstGeom>
          <a:noFill/>
          <a:ln>
            <a:noFill/>
          </a:ln>
        </p:spPr>
      </p:pic>
      <p:pic>
        <p:nvPicPr>
          <p:cNvPr descr="preencoded.png" id="167" name="Google Shape;167;p8"/>
          <p:cNvPicPr preferRelativeResize="0"/>
          <p:nvPr/>
        </p:nvPicPr>
        <p:blipFill rotWithShape="1">
          <a:blip r:embed="rId20">
            <a:alphaModFix/>
          </a:blip>
          <a:srcRect b="0" l="0" r="0" t="0"/>
          <a:stretch/>
        </p:blipFill>
        <p:spPr>
          <a:xfrm>
            <a:off x="3473450" y="2755900"/>
            <a:ext cx="2012950" cy="488950"/>
          </a:xfrm>
          <a:prstGeom prst="rect">
            <a:avLst/>
          </a:prstGeom>
          <a:noFill/>
          <a:ln>
            <a:noFill/>
          </a:ln>
        </p:spPr>
      </p:pic>
      <p:sp>
        <p:nvSpPr>
          <p:cNvPr id="168" name="Google Shape;168;p8"/>
          <p:cNvSpPr/>
          <p:nvPr/>
        </p:nvSpPr>
        <p:spPr>
          <a:xfrm>
            <a:off x="2041525" y="774800"/>
            <a:ext cx="5061000" cy="4128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00000"/>
              </a:buClr>
              <a:buSzPts val="2700"/>
              <a:buFont typeface="Plus Jakarta Sans"/>
              <a:buNone/>
            </a:pPr>
            <a:r>
              <a:rPr b="1" i="0" lang="en" sz="2700" u="none" cap="none" strike="noStrike">
                <a:solidFill>
                  <a:srgbClr val="000000"/>
                </a:solidFill>
                <a:latin typeface="Plus Jakarta Sans"/>
                <a:ea typeface="Plus Jakarta Sans"/>
                <a:cs typeface="Plus Jakarta Sans"/>
                <a:sym typeface="Plus Jakarta Sans"/>
              </a:rPr>
              <a:t>What Continuity Requires</a:t>
            </a:r>
            <a:endParaRPr b="0" i="0" sz="2700" u="none" cap="none" strike="noStrike">
              <a:solidFill>
                <a:schemeClr val="dk1"/>
              </a:solidFill>
              <a:latin typeface="Calibri"/>
              <a:ea typeface="Calibri"/>
              <a:cs typeface="Calibri"/>
              <a:sym typeface="Calibri"/>
            </a:endParaRPr>
          </a:p>
        </p:txBody>
      </p:sp>
      <p:sp>
        <p:nvSpPr>
          <p:cNvPr id="169" name="Google Shape;169;p8"/>
          <p:cNvSpPr/>
          <p:nvPr/>
        </p:nvSpPr>
        <p:spPr>
          <a:xfrm>
            <a:off x="1301750" y="1422400"/>
            <a:ext cx="6426300" cy="216000"/>
          </a:xfrm>
          <a:prstGeom prst="rect">
            <a:avLst/>
          </a:prstGeom>
          <a:noFill/>
          <a:ln>
            <a:noFill/>
          </a:ln>
        </p:spPr>
        <p:txBody>
          <a:bodyPr anchorCtr="0" anchor="t" bIns="0" lIns="0" spcFirstLastPara="1" rIns="0" wrap="square" tIns="0">
            <a:noAutofit/>
          </a:bodyPr>
          <a:lstStyle/>
          <a:p>
            <a:pPr indent="0" lvl="0" marL="0" marR="0" rtl="0" algn="ctr">
              <a:lnSpc>
                <a:spcPct val="102000"/>
              </a:lnSpc>
              <a:spcBef>
                <a:spcPts val="0"/>
              </a:spcBef>
              <a:spcAft>
                <a:spcPts val="0"/>
              </a:spcAft>
              <a:buClr>
                <a:srgbClr val="03635F"/>
              </a:buClr>
              <a:buSzPts val="1400"/>
              <a:buFont typeface="Plus Jakarta Sans"/>
              <a:buNone/>
            </a:pPr>
            <a:r>
              <a:rPr b="1" i="0" lang="en" sz="1400" u="none" cap="none" strike="noStrike">
                <a:solidFill>
                  <a:srgbClr val="03635F"/>
                </a:solidFill>
                <a:latin typeface="Plus Jakarta Sans"/>
                <a:ea typeface="Plus Jakarta Sans"/>
                <a:cs typeface="Plus Jakarta Sans"/>
                <a:sym typeface="Plus Jakarta Sans"/>
              </a:rPr>
              <a:t>The same four barriers, solved</a:t>
            </a:r>
            <a:endParaRPr b="0" i="0" sz="1400" u="none" cap="none" strike="noStrike">
              <a:solidFill>
                <a:schemeClr val="dk1"/>
              </a:solidFill>
              <a:latin typeface="Calibri"/>
              <a:ea typeface="Calibri"/>
              <a:cs typeface="Calibri"/>
              <a:sym typeface="Calibri"/>
            </a:endParaRPr>
          </a:p>
        </p:txBody>
      </p:sp>
      <p:sp>
        <p:nvSpPr>
          <p:cNvPr id="170" name="Google Shape;170;p8"/>
          <p:cNvSpPr/>
          <p:nvPr/>
        </p:nvSpPr>
        <p:spPr>
          <a:xfrm>
            <a:off x="2463800" y="20129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Streamlined Access</a:t>
            </a:r>
            <a:endParaRPr b="0" i="0" sz="1200" u="none" cap="none" strike="noStrike">
              <a:solidFill>
                <a:schemeClr val="dk1"/>
              </a:solidFill>
              <a:latin typeface="Calibri"/>
              <a:ea typeface="Calibri"/>
              <a:cs typeface="Calibri"/>
              <a:sym typeface="Calibri"/>
            </a:endParaRPr>
          </a:p>
        </p:txBody>
      </p:sp>
      <p:sp>
        <p:nvSpPr>
          <p:cNvPr id="171" name="Google Shape;171;p8"/>
          <p:cNvSpPr/>
          <p:nvPr/>
        </p:nvSpPr>
        <p:spPr>
          <a:xfrm>
            <a:off x="4787900" y="20256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Continuous Coverage</a:t>
            </a:r>
            <a:endParaRPr b="0" i="0" sz="1200" u="none" cap="none" strike="noStrike">
              <a:solidFill>
                <a:schemeClr val="dk1"/>
              </a:solidFill>
              <a:latin typeface="Calibri"/>
              <a:ea typeface="Calibri"/>
              <a:cs typeface="Calibri"/>
              <a:sym typeface="Calibri"/>
            </a:endParaRPr>
          </a:p>
        </p:txBody>
      </p:sp>
      <p:sp>
        <p:nvSpPr>
          <p:cNvPr id="172" name="Google Shape;172;p8"/>
          <p:cNvSpPr/>
          <p:nvPr/>
        </p:nvSpPr>
        <p:spPr>
          <a:xfrm>
            <a:off x="2463800" y="3333750"/>
            <a:ext cx="175895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Centralized Data</a:t>
            </a:r>
            <a:endParaRPr b="0" i="0" sz="1200" u="none" cap="none" strike="noStrike">
              <a:solidFill>
                <a:schemeClr val="dk1"/>
              </a:solidFill>
              <a:latin typeface="Calibri"/>
              <a:ea typeface="Calibri"/>
              <a:cs typeface="Calibri"/>
              <a:sym typeface="Calibri"/>
            </a:endParaRPr>
          </a:p>
        </p:txBody>
      </p:sp>
      <p:sp>
        <p:nvSpPr>
          <p:cNvPr id="173" name="Google Shape;173;p8"/>
          <p:cNvSpPr/>
          <p:nvPr/>
        </p:nvSpPr>
        <p:spPr>
          <a:xfrm>
            <a:off x="4775200" y="3333750"/>
            <a:ext cx="2013000" cy="190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Specialized Workforce</a:t>
            </a:r>
            <a:endParaRPr b="0" i="0" sz="1200" u="none" cap="none" strike="noStrike">
              <a:solidFill>
                <a:schemeClr val="dk1"/>
              </a:solidFill>
              <a:latin typeface="Calibri"/>
              <a:ea typeface="Calibri"/>
              <a:cs typeface="Calibri"/>
              <a:sym typeface="Calibri"/>
            </a:endParaRPr>
          </a:p>
        </p:txBody>
      </p:sp>
      <p:sp>
        <p:nvSpPr>
          <p:cNvPr id="174" name="Google Shape;174;p8"/>
          <p:cNvSpPr/>
          <p:nvPr/>
        </p:nvSpPr>
        <p:spPr>
          <a:xfrm>
            <a:off x="2463800" y="23114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 Fast, easy eligibility and intake.</a:t>
            </a:r>
            <a:endParaRPr b="0" i="0" sz="1200" u="none" cap="none" strike="noStrike">
              <a:solidFill>
                <a:schemeClr val="dk1"/>
              </a:solidFill>
              <a:latin typeface="Calibri"/>
              <a:ea typeface="Calibri"/>
              <a:cs typeface="Calibri"/>
              <a:sym typeface="Calibri"/>
            </a:endParaRPr>
          </a:p>
        </p:txBody>
      </p:sp>
      <p:sp>
        <p:nvSpPr>
          <p:cNvPr id="175" name="Google Shape;175;p8"/>
          <p:cNvSpPr/>
          <p:nvPr/>
        </p:nvSpPr>
        <p:spPr>
          <a:xfrm>
            <a:off x="2463800" y="36322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We track and share key info across systems.</a:t>
            </a:r>
            <a:endParaRPr b="0" i="0" sz="1200" u="none" cap="none" strike="noStrike">
              <a:solidFill>
                <a:schemeClr val="dk1"/>
              </a:solidFill>
              <a:latin typeface="Calibri"/>
              <a:ea typeface="Calibri"/>
              <a:cs typeface="Calibri"/>
              <a:sym typeface="Calibri"/>
            </a:endParaRPr>
          </a:p>
        </p:txBody>
      </p:sp>
      <p:sp>
        <p:nvSpPr>
          <p:cNvPr id="176" name="Google Shape;176;p8"/>
          <p:cNvSpPr/>
          <p:nvPr/>
        </p:nvSpPr>
        <p:spPr>
          <a:xfrm>
            <a:off x="4775200" y="36322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Child Welfare trained clinicians. </a:t>
            </a:r>
            <a:endParaRPr b="0" i="0" sz="1200" u="none" cap="none" strike="noStrike">
              <a:solidFill>
                <a:schemeClr val="dk1"/>
              </a:solidFill>
              <a:latin typeface="Calibri"/>
              <a:ea typeface="Calibri"/>
              <a:cs typeface="Calibri"/>
              <a:sym typeface="Calibri"/>
            </a:endParaRPr>
          </a:p>
        </p:txBody>
      </p:sp>
      <p:sp>
        <p:nvSpPr>
          <p:cNvPr id="177" name="Google Shape;177;p8"/>
          <p:cNvSpPr/>
          <p:nvPr/>
        </p:nvSpPr>
        <p:spPr>
          <a:xfrm>
            <a:off x="1708150" y="4654550"/>
            <a:ext cx="8890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Bio Family</a:t>
            </a:r>
            <a:endParaRPr b="0" i="0" sz="1200" u="none" cap="none" strike="noStrike">
              <a:solidFill>
                <a:schemeClr val="dk1"/>
              </a:solidFill>
              <a:latin typeface="Calibri"/>
              <a:ea typeface="Calibri"/>
              <a:cs typeface="Calibri"/>
              <a:sym typeface="Calibri"/>
            </a:endParaRPr>
          </a:p>
        </p:txBody>
      </p:sp>
      <p:sp>
        <p:nvSpPr>
          <p:cNvPr id="178" name="Google Shape;178;p8"/>
          <p:cNvSpPr/>
          <p:nvPr/>
        </p:nvSpPr>
        <p:spPr>
          <a:xfrm>
            <a:off x="3263900" y="4654550"/>
            <a:ext cx="9144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Caregivers</a:t>
            </a:r>
            <a:endParaRPr b="0" i="0" sz="1200" u="none" cap="none" strike="noStrike">
              <a:solidFill>
                <a:schemeClr val="dk1"/>
              </a:solidFill>
              <a:latin typeface="Calibri"/>
              <a:ea typeface="Calibri"/>
              <a:cs typeface="Calibri"/>
              <a:sym typeface="Calibri"/>
            </a:endParaRPr>
          </a:p>
        </p:txBody>
      </p:sp>
      <p:sp>
        <p:nvSpPr>
          <p:cNvPr id="179" name="Google Shape;179;p8"/>
          <p:cNvSpPr/>
          <p:nvPr/>
        </p:nvSpPr>
        <p:spPr>
          <a:xfrm>
            <a:off x="4838700" y="4654550"/>
            <a:ext cx="12763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Case Managers</a:t>
            </a:r>
            <a:endParaRPr b="0" i="0" sz="1200" u="none" cap="none" strike="noStrike">
              <a:solidFill>
                <a:schemeClr val="dk1"/>
              </a:solidFill>
              <a:latin typeface="Calibri"/>
              <a:ea typeface="Calibri"/>
              <a:cs typeface="Calibri"/>
              <a:sym typeface="Calibri"/>
            </a:endParaRPr>
          </a:p>
        </p:txBody>
      </p:sp>
      <p:sp>
        <p:nvSpPr>
          <p:cNvPr id="180" name="Google Shape;180;p8"/>
          <p:cNvSpPr/>
          <p:nvPr/>
        </p:nvSpPr>
        <p:spPr>
          <a:xfrm>
            <a:off x="6762750" y="4654550"/>
            <a:ext cx="6159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FFFFF"/>
              </a:buClr>
              <a:buSzPts val="1200"/>
              <a:buFont typeface="Plus Jakarta Sans ExtraBold"/>
              <a:buNone/>
            </a:pPr>
            <a:r>
              <a:rPr b="0" i="0" lang="en" sz="1200" u="none" cap="none" strike="noStrike">
                <a:solidFill>
                  <a:srgbClr val="FFFFFF"/>
                </a:solidFill>
                <a:latin typeface="Plus Jakarta Sans ExtraBold"/>
                <a:ea typeface="Plus Jakarta Sans ExtraBold"/>
                <a:cs typeface="Plus Jakarta Sans ExtraBold"/>
                <a:sym typeface="Plus Jakarta Sans ExtraBold"/>
              </a:rPr>
              <a:t>Judges</a:t>
            </a:r>
            <a:endParaRPr b="0" i="0" sz="1200" u="none" cap="none" strike="noStrike">
              <a:solidFill>
                <a:schemeClr val="dk1"/>
              </a:solidFill>
              <a:latin typeface="Calibri"/>
              <a:ea typeface="Calibri"/>
              <a:cs typeface="Calibri"/>
              <a:sym typeface="Calibri"/>
            </a:endParaRPr>
          </a:p>
        </p:txBody>
      </p:sp>
      <p:sp>
        <p:nvSpPr>
          <p:cNvPr id="181" name="Google Shape;181;p8"/>
          <p:cNvSpPr/>
          <p:nvPr/>
        </p:nvSpPr>
        <p:spPr>
          <a:xfrm>
            <a:off x="317500" y="2933700"/>
            <a:ext cx="63500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Youth</a:t>
            </a:r>
            <a:endParaRPr b="0" i="0" sz="1200" u="none" cap="none" strike="noStrike">
              <a:solidFill>
                <a:schemeClr val="dk1"/>
              </a:solidFill>
              <a:latin typeface="Calibri"/>
              <a:ea typeface="Calibri"/>
              <a:cs typeface="Calibri"/>
              <a:sym typeface="Calibri"/>
            </a:endParaRPr>
          </a:p>
        </p:txBody>
      </p:sp>
      <p:sp>
        <p:nvSpPr>
          <p:cNvPr id="182" name="Google Shape;182;p8"/>
          <p:cNvSpPr/>
          <p:nvPr/>
        </p:nvSpPr>
        <p:spPr>
          <a:xfrm>
            <a:off x="7981950" y="2933700"/>
            <a:ext cx="819150" cy="184150"/>
          </a:xfrm>
          <a:prstGeom prst="rect">
            <a:avLst/>
          </a:prstGeom>
          <a:noFill/>
          <a:ln>
            <a:noFill/>
          </a:ln>
        </p:spPr>
        <p:txBody>
          <a:bodyPr anchorCtr="0" anchor="t" bIns="0" lIns="0" spcFirstLastPara="1" rIns="0" wrap="square" tIns="0">
            <a:noAutofit/>
          </a:bodyPr>
          <a:lstStyle/>
          <a:p>
            <a:pPr indent="0" lvl="0" marL="0" marR="0" rtl="0" algn="r">
              <a:lnSpc>
                <a:spcPct val="102000"/>
              </a:lnSpc>
              <a:spcBef>
                <a:spcPts val="0"/>
              </a:spcBef>
              <a:spcAft>
                <a:spcPts val="0"/>
              </a:spcAft>
              <a:buClr>
                <a:srgbClr val="F8FFEC"/>
              </a:buClr>
              <a:buSzPts val="1200"/>
              <a:buFont typeface="Plus Jakarta Sans ExtraBold"/>
              <a:buNone/>
            </a:pPr>
            <a:r>
              <a:rPr b="0" i="0" lang="en" sz="1200" u="none" cap="none" strike="noStrike">
                <a:solidFill>
                  <a:srgbClr val="F8FFEC"/>
                </a:solidFill>
                <a:latin typeface="Plus Jakarta Sans ExtraBold"/>
                <a:ea typeface="Plus Jakarta Sans ExtraBold"/>
                <a:cs typeface="Plus Jakarta Sans ExtraBold"/>
                <a:sym typeface="Plus Jakarta Sans ExtraBold"/>
              </a:rPr>
              <a:t>Therapist</a:t>
            </a:r>
            <a:endParaRPr b="0" i="0" sz="1200" u="none" cap="none" strike="noStrike">
              <a:solidFill>
                <a:schemeClr val="dk1"/>
              </a:solidFill>
              <a:latin typeface="Calibri"/>
              <a:ea typeface="Calibri"/>
              <a:cs typeface="Calibri"/>
              <a:sym typeface="Calibri"/>
            </a:endParaRPr>
          </a:p>
        </p:txBody>
      </p:sp>
      <p:sp>
        <p:nvSpPr>
          <p:cNvPr id="183" name="Google Shape;183;p8"/>
          <p:cNvSpPr/>
          <p:nvPr/>
        </p:nvSpPr>
        <p:spPr>
          <a:xfrm>
            <a:off x="4070350" y="279400"/>
            <a:ext cx="889000" cy="1524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03635F"/>
              </a:buClr>
              <a:buSzPts val="1000"/>
              <a:buFont typeface="Plus Jakarta Sans"/>
              <a:buNone/>
            </a:pPr>
            <a:r>
              <a:rPr b="1" i="0" lang="en" sz="1000" u="none" cap="none" strike="noStrike">
                <a:solidFill>
                  <a:srgbClr val="03635F"/>
                </a:solidFill>
                <a:latin typeface="Plus Jakarta Sans"/>
                <a:ea typeface="Plus Jakarta Sans"/>
                <a:cs typeface="Plus Jakarta Sans"/>
                <a:sym typeface="Plus Jakarta Sans"/>
              </a:rPr>
              <a:t>THE SHIFT</a:t>
            </a:r>
            <a:endParaRPr b="0" i="0" sz="1000" u="none" cap="none" strike="noStrike">
              <a:solidFill>
                <a:schemeClr val="dk1"/>
              </a:solidFill>
              <a:latin typeface="Calibri"/>
              <a:ea typeface="Calibri"/>
              <a:cs typeface="Calibri"/>
              <a:sym typeface="Calibri"/>
            </a:endParaRPr>
          </a:p>
        </p:txBody>
      </p:sp>
      <p:sp>
        <p:nvSpPr>
          <p:cNvPr id="184" name="Google Shape;184;p8"/>
          <p:cNvSpPr/>
          <p:nvPr/>
        </p:nvSpPr>
        <p:spPr>
          <a:xfrm>
            <a:off x="3651250" y="2908300"/>
            <a:ext cx="1657350" cy="184150"/>
          </a:xfrm>
          <a:prstGeom prst="rect">
            <a:avLst/>
          </a:prstGeom>
          <a:noFill/>
          <a:ln>
            <a:noFill/>
          </a:ln>
        </p:spPr>
        <p:txBody>
          <a:bodyPr anchorCtr="0" anchor="t" bIns="0" lIns="0" spcFirstLastPara="1" rIns="0" wrap="square" tIns="0">
            <a:noAutofit/>
          </a:bodyPr>
          <a:lstStyle/>
          <a:p>
            <a:pPr indent="0" lvl="0" marL="0" marR="0" rtl="0" algn="ctr">
              <a:lnSpc>
                <a:spcPct val="102000"/>
              </a:lnSpc>
              <a:spcBef>
                <a:spcPts val="0"/>
              </a:spcBef>
              <a:spcAft>
                <a:spcPts val="0"/>
              </a:spcAft>
              <a:buClr>
                <a:srgbClr val="6D4C81"/>
              </a:buClr>
              <a:buSzPts val="1200"/>
              <a:buFont typeface="Plus Jakarta Sans ExtraBold"/>
              <a:buNone/>
            </a:pPr>
            <a:r>
              <a:rPr b="0" i="0" lang="en" sz="1200" u="none" cap="none" strike="noStrike">
                <a:solidFill>
                  <a:srgbClr val="6D4C81"/>
                </a:solidFill>
                <a:latin typeface="Plus Jakarta Sans ExtraBold"/>
                <a:ea typeface="Plus Jakarta Sans ExtraBold"/>
                <a:cs typeface="Plus Jakarta Sans ExtraBold"/>
                <a:sym typeface="Plus Jakarta Sans ExtraBold"/>
              </a:rPr>
              <a:t>Care Advocate</a:t>
            </a:r>
            <a:endParaRPr b="0" i="0" sz="1200" u="none" cap="none" strike="noStrike">
              <a:solidFill>
                <a:schemeClr val="dk1"/>
              </a:solidFill>
              <a:latin typeface="Calibri"/>
              <a:ea typeface="Calibri"/>
              <a:cs typeface="Calibri"/>
              <a:sym typeface="Calibri"/>
            </a:endParaRPr>
          </a:p>
        </p:txBody>
      </p:sp>
      <p:sp>
        <p:nvSpPr>
          <p:cNvPr id="185" name="Google Shape;185;p8"/>
          <p:cNvSpPr/>
          <p:nvPr/>
        </p:nvSpPr>
        <p:spPr>
          <a:xfrm>
            <a:off x="4813300" y="2273300"/>
            <a:ext cx="1758950" cy="7429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1200"/>
              <a:buFont typeface="Plus Jakarta Sans SemiBold"/>
              <a:buNone/>
            </a:pPr>
            <a:r>
              <a:rPr b="0" i="0" lang="en" sz="1200" u="none" cap="none" strike="noStrike">
                <a:solidFill>
                  <a:srgbClr val="F8FFEC"/>
                </a:solidFill>
                <a:latin typeface="Plus Jakarta Sans SemiBold"/>
                <a:ea typeface="Plus Jakarta Sans SemiBold"/>
                <a:cs typeface="Plus Jakarta Sans SemiBold"/>
                <a:sym typeface="Plus Jakarta Sans SemiBold"/>
              </a:rPr>
              <a:t>Care moves with every placement.</a:t>
            </a:r>
            <a:endParaRPr b="0" i="0" sz="1200" u="none" cap="none" strike="noStrike">
              <a:solidFill>
                <a:schemeClr val="dk1"/>
              </a:solidFill>
              <a:latin typeface="Calibri"/>
              <a:ea typeface="Calibri"/>
              <a:cs typeface="Calibri"/>
              <a:sym typeface="Calibri"/>
            </a:endParaRPr>
          </a:p>
        </p:txBody>
      </p:sp>
      <p:sp>
        <p:nvSpPr>
          <p:cNvPr id="186" name="Google Shape;186;p8"/>
          <p:cNvSpPr txBox="1"/>
          <p:nvPr>
            <p:ph idx="4294967295" type="sldNum"/>
          </p:nvPr>
        </p:nvSpPr>
        <p:spPr>
          <a:xfrm>
            <a:off x="8778240" y="4834890"/>
            <a:ext cx="533333" cy="2000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635F"/>
        </a:solidFill>
      </p:bgPr>
    </p:bg>
    <p:spTree>
      <p:nvGrpSpPr>
        <p:cNvPr id="191" name="Shape 191"/>
        <p:cNvGrpSpPr/>
        <p:nvPr/>
      </p:nvGrpSpPr>
      <p:grpSpPr>
        <a:xfrm>
          <a:off x="0" y="0"/>
          <a:ext cx="0" cy="0"/>
          <a:chOff x="0" y="0"/>
          <a:chExt cx="0" cy="0"/>
        </a:xfrm>
      </p:grpSpPr>
      <p:pic>
        <p:nvPicPr>
          <p:cNvPr descr="preencoded.png" id="192" name="Google Shape;192;p9"/>
          <p:cNvPicPr preferRelativeResize="0"/>
          <p:nvPr/>
        </p:nvPicPr>
        <p:blipFill rotWithShape="1">
          <a:blip r:embed="rId3">
            <a:alphaModFix/>
          </a:blip>
          <a:srcRect b="0" l="0" r="0" t="0"/>
          <a:stretch/>
        </p:blipFill>
        <p:spPr>
          <a:xfrm>
            <a:off x="214313" y="2047875"/>
            <a:ext cx="4138613" cy="2895600"/>
          </a:xfrm>
          <a:prstGeom prst="rect">
            <a:avLst/>
          </a:prstGeom>
          <a:noFill/>
          <a:ln>
            <a:noFill/>
          </a:ln>
        </p:spPr>
      </p:pic>
      <p:pic>
        <p:nvPicPr>
          <p:cNvPr descr="preencoded.png" id="193" name="Google Shape;193;p9"/>
          <p:cNvPicPr preferRelativeResize="0"/>
          <p:nvPr/>
        </p:nvPicPr>
        <p:blipFill rotWithShape="1">
          <a:blip r:embed="rId4">
            <a:alphaModFix/>
          </a:blip>
          <a:srcRect b="0" l="0" r="0" t="0"/>
          <a:stretch/>
        </p:blipFill>
        <p:spPr>
          <a:xfrm>
            <a:off x="333375" y="1376363"/>
            <a:ext cx="1824038" cy="838200"/>
          </a:xfrm>
          <a:prstGeom prst="rect">
            <a:avLst/>
          </a:prstGeom>
          <a:noFill/>
          <a:ln>
            <a:noFill/>
          </a:ln>
        </p:spPr>
      </p:pic>
      <p:pic>
        <p:nvPicPr>
          <p:cNvPr descr="preencoded.png" id="194" name="Google Shape;194;p9"/>
          <p:cNvPicPr preferRelativeResize="0"/>
          <p:nvPr/>
        </p:nvPicPr>
        <p:blipFill rotWithShape="1">
          <a:blip r:embed="rId5">
            <a:alphaModFix/>
          </a:blip>
          <a:srcRect b="0" l="0" r="0" t="0"/>
          <a:stretch/>
        </p:blipFill>
        <p:spPr>
          <a:xfrm>
            <a:off x="333375" y="1909763"/>
            <a:ext cx="4138613" cy="2895600"/>
          </a:xfrm>
          <a:prstGeom prst="rect">
            <a:avLst/>
          </a:prstGeom>
          <a:noFill/>
          <a:ln>
            <a:noFill/>
          </a:ln>
        </p:spPr>
      </p:pic>
      <p:pic>
        <p:nvPicPr>
          <p:cNvPr descr="preencoded.png" id="195" name="Google Shape;195;p9"/>
          <p:cNvPicPr preferRelativeResize="0"/>
          <p:nvPr/>
        </p:nvPicPr>
        <p:blipFill rotWithShape="1">
          <a:blip r:embed="rId6">
            <a:alphaModFix/>
          </a:blip>
          <a:srcRect b="0" l="0" r="0" t="0"/>
          <a:stretch/>
        </p:blipFill>
        <p:spPr>
          <a:xfrm>
            <a:off x="4576763" y="1062038"/>
            <a:ext cx="4367213" cy="3857625"/>
          </a:xfrm>
          <a:prstGeom prst="rect">
            <a:avLst/>
          </a:prstGeom>
          <a:noFill/>
          <a:ln>
            <a:noFill/>
          </a:ln>
        </p:spPr>
      </p:pic>
      <p:pic>
        <p:nvPicPr>
          <p:cNvPr descr="preencoded.png" id="196" name="Google Shape;196;p9"/>
          <p:cNvPicPr preferRelativeResize="0"/>
          <p:nvPr/>
        </p:nvPicPr>
        <p:blipFill rotWithShape="1">
          <a:blip r:embed="rId7">
            <a:alphaModFix/>
          </a:blip>
          <a:srcRect b="0" l="0" r="0" t="0"/>
          <a:stretch/>
        </p:blipFill>
        <p:spPr>
          <a:xfrm>
            <a:off x="481013" y="4033838"/>
            <a:ext cx="3833813" cy="628650"/>
          </a:xfrm>
          <a:prstGeom prst="rect">
            <a:avLst/>
          </a:prstGeom>
          <a:noFill/>
          <a:ln>
            <a:noFill/>
          </a:ln>
        </p:spPr>
      </p:pic>
      <p:pic>
        <p:nvPicPr>
          <p:cNvPr descr="preencoded.png" id="197" name="Google Shape;197;p9"/>
          <p:cNvPicPr preferRelativeResize="0"/>
          <p:nvPr/>
        </p:nvPicPr>
        <p:blipFill rotWithShape="1">
          <a:blip r:embed="rId8">
            <a:alphaModFix/>
          </a:blip>
          <a:srcRect b="0" l="0" r="0" t="0"/>
          <a:stretch/>
        </p:blipFill>
        <p:spPr>
          <a:xfrm>
            <a:off x="414338" y="1452563"/>
            <a:ext cx="376238" cy="376238"/>
          </a:xfrm>
          <a:prstGeom prst="rect">
            <a:avLst/>
          </a:prstGeom>
          <a:noFill/>
          <a:ln>
            <a:noFill/>
          </a:ln>
        </p:spPr>
      </p:pic>
      <p:pic>
        <p:nvPicPr>
          <p:cNvPr descr="preencoded.png" id="198" name="Google Shape;198;p9"/>
          <p:cNvPicPr preferRelativeResize="0"/>
          <p:nvPr/>
        </p:nvPicPr>
        <p:blipFill rotWithShape="1">
          <a:blip r:embed="rId9">
            <a:alphaModFix/>
          </a:blip>
          <a:srcRect b="0" l="0" r="0" t="0"/>
          <a:stretch/>
        </p:blipFill>
        <p:spPr>
          <a:xfrm>
            <a:off x="4886325" y="1352550"/>
            <a:ext cx="842963" cy="476250"/>
          </a:xfrm>
          <a:prstGeom prst="rect">
            <a:avLst/>
          </a:prstGeom>
          <a:noFill/>
          <a:ln>
            <a:noFill/>
          </a:ln>
        </p:spPr>
      </p:pic>
      <p:pic>
        <p:nvPicPr>
          <p:cNvPr descr="preencoded.png" id="199" name="Google Shape;199;p9"/>
          <p:cNvPicPr preferRelativeResize="0"/>
          <p:nvPr/>
        </p:nvPicPr>
        <p:blipFill rotWithShape="1">
          <a:blip r:embed="rId10">
            <a:alphaModFix/>
          </a:blip>
          <a:srcRect b="0" l="0" r="0" t="0"/>
          <a:stretch/>
        </p:blipFill>
        <p:spPr>
          <a:xfrm>
            <a:off x="4843463" y="4033838"/>
            <a:ext cx="3833813" cy="628650"/>
          </a:xfrm>
          <a:prstGeom prst="rect">
            <a:avLst/>
          </a:prstGeom>
          <a:noFill/>
          <a:ln>
            <a:noFill/>
          </a:ln>
        </p:spPr>
      </p:pic>
      <p:pic>
        <p:nvPicPr>
          <p:cNvPr descr="preencoded.png" id="200" name="Google Shape;200;p9"/>
          <p:cNvPicPr preferRelativeResize="0"/>
          <p:nvPr/>
        </p:nvPicPr>
        <p:blipFill rotWithShape="1">
          <a:blip r:embed="rId11">
            <a:alphaModFix/>
          </a:blip>
          <a:srcRect b="0" l="0" r="0" t="0"/>
          <a:stretch/>
        </p:blipFill>
        <p:spPr>
          <a:xfrm>
            <a:off x="4843463" y="3462338"/>
            <a:ext cx="2314575" cy="481013"/>
          </a:xfrm>
          <a:prstGeom prst="rect">
            <a:avLst/>
          </a:prstGeom>
          <a:noFill/>
          <a:ln>
            <a:noFill/>
          </a:ln>
        </p:spPr>
      </p:pic>
      <p:sp>
        <p:nvSpPr>
          <p:cNvPr id="201" name="Google Shape;201;p9"/>
          <p:cNvSpPr/>
          <p:nvPr/>
        </p:nvSpPr>
        <p:spPr>
          <a:xfrm>
            <a:off x="333375" y="866775"/>
            <a:ext cx="3176588" cy="161925"/>
          </a:xfrm>
          <a:prstGeom prst="rect">
            <a:avLst/>
          </a:prstGeom>
          <a:noFill/>
          <a:ln>
            <a:noFill/>
          </a:ln>
        </p:spPr>
        <p:txBody>
          <a:bodyPr anchorCtr="0" anchor="t" bIns="0" lIns="0" spcFirstLastPara="1" rIns="0" wrap="square" tIns="0">
            <a:noAutofit/>
          </a:bodyPr>
          <a:lstStyle/>
          <a:p>
            <a:pPr indent="0" lvl="0" marL="0" marR="0" rtl="0" algn="l">
              <a:lnSpc>
                <a:spcPct val="111128"/>
              </a:lnSpc>
              <a:spcBef>
                <a:spcPts val="0"/>
              </a:spcBef>
              <a:spcAft>
                <a:spcPts val="0"/>
              </a:spcAft>
              <a:buClr>
                <a:srgbClr val="BAC9FF"/>
              </a:buClr>
              <a:buSzPts val="1000"/>
              <a:buFont typeface="Plus Jakarta Sans Medium"/>
              <a:buNone/>
            </a:pPr>
            <a:r>
              <a:rPr b="0" i="1" lang="en" sz="1000" u="none" cap="none" strike="noStrike">
                <a:solidFill>
                  <a:srgbClr val="BAC9FF"/>
                </a:solidFill>
                <a:latin typeface="Plus Jakarta Sans Medium"/>
                <a:ea typeface="Plus Jakarta Sans Medium"/>
                <a:cs typeface="Plus Jakarta Sans Medium"/>
                <a:sym typeface="Plus Jakarta Sans Medium"/>
              </a:rPr>
              <a:t>Covered by Medicaid, at no cost to families. </a:t>
            </a:r>
            <a:endParaRPr b="0" i="0" sz="1000" u="none" cap="none" strike="noStrike">
              <a:solidFill>
                <a:schemeClr val="dk1"/>
              </a:solidFill>
              <a:latin typeface="Calibri"/>
              <a:ea typeface="Calibri"/>
              <a:cs typeface="Calibri"/>
              <a:sym typeface="Calibri"/>
            </a:endParaRPr>
          </a:p>
        </p:txBody>
      </p:sp>
      <p:sp>
        <p:nvSpPr>
          <p:cNvPr id="202" name="Google Shape;202;p9"/>
          <p:cNvSpPr/>
          <p:nvPr/>
        </p:nvSpPr>
        <p:spPr>
          <a:xfrm>
            <a:off x="333375" y="547688"/>
            <a:ext cx="8582025" cy="257175"/>
          </a:xfrm>
          <a:prstGeom prst="rect">
            <a:avLst/>
          </a:prstGeom>
          <a:noFill/>
          <a:ln>
            <a:noFill/>
          </a:ln>
        </p:spPr>
        <p:txBody>
          <a:bodyPr anchorCtr="0" anchor="t" bIns="0" lIns="0" spcFirstLastPara="1" rIns="0" wrap="square" tIns="0">
            <a:noAutofit/>
          </a:bodyPr>
          <a:lstStyle/>
          <a:p>
            <a:pPr indent="0" lvl="0" marL="0" marR="0" rtl="0" algn="l">
              <a:lnSpc>
                <a:spcPct val="104303"/>
              </a:lnSpc>
              <a:spcBef>
                <a:spcPts val="0"/>
              </a:spcBef>
              <a:spcAft>
                <a:spcPts val="0"/>
              </a:spcAft>
              <a:buClr>
                <a:srgbClr val="F8FFEC"/>
              </a:buClr>
              <a:buSzPts val="1700"/>
              <a:buFont typeface="Plus Jakarta Sans ExtraBold"/>
              <a:buNone/>
            </a:pPr>
            <a:r>
              <a:rPr b="1" i="0" lang="en" sz="1700" u="none" cap="none" strike="noStrike">
                <a:solidFill>
                  <a:srgbClr val="F8FFEC"/>
                </a:solidFill>
                <a:latin typeface="Plus Jakarta Sans ExtraBold"/>
                <a:ea typeface="Plus Jakarta Sans ExtraBold"/>
                <a:cs typeface="Plus Jakarta Sans ExtraBold"/>
                <a:sym typeface="Plus Jakarta Sans ExtraBold"/>
              </a:rPr>
              <a:t>Access </a:t>
            </a:r>
            <a:r>
              <a:rPr b="0" i="0" lang="en" sz="1700" u="none" cap="none" strike="noStrike">
                <a:solidFill>
                  <a:srgbClr val="F8FFEC"/>
                </a:solidFill>
                <a:latin typeface="Plus Jakarta Sans Light"/>
                <a:ea typeface="Plus Jakarta Sans Light"/>
                <a:cs typeface="Plus Jakarta Sans Light"/>
                <a:sym typeface="Plus Jakarta Sans Light"/>
              </a:rPr>
              <a:t>· Timely Care · Continuity · Caregiver Support</a:t>
            </a:r>
            <a:r>
              <a:rPr b="0" i="0" lang="en" sz="1700" u="none" cap="none" strike="noStrike">
                <a:solidFill>
                  <a:srgbClr val="F8FFEC"/>
                </a:solidFill>
                <a:latin typeface="Plus Jakarta Sans ExtraBold"/>
                <a:ea typeface="Plus Jakarta Sans ExtraBold"/>
                <a:cs typeface="Plus Jakarta Sans ExtraBold"/>
                <a:sym typeface="Plus Jakarta Sans ExtraBold"/>
              </a:rPr>
              <a:t> </a:t>
            </a:r>
            <a:endParaRPr b="0" i="0" sz="1700" u="none" cap="none" strike="noStrike">
              <a:solidFill>
                <a:schemeClr val="dk1"/>
              </a:solidFill>
              <a:latin typeface="Calibri"/>
              <a:ea typeface="Calibri"/>
              <a:cs typeface="Calibri"/>
              <a:sym typeface="Calibri"/>
            </a:endParaRPr>
          </a:p>
        </p:txBody>
      </p:sp>
      <p:sp>
        <p:nvSpPr>
          <p:cNvPr id="203" name="Google Shape;203;p9"/>
          <p:cNvSpPr/>
          <p:nvPr/>
        </p:nvSpPr>
        <p:spPr>
          <a:xfrm>
            <a:off x="333375" y="309563"/>
            <a:ext cx="1266825" cy="142875"/>
          </a:xfrm>
          <a:prstGeom prst="rect">
            <a:avLst/>
          </a:prstGeom>
          <a:noFill/>
          <a:ln>
            <a:noFill/>
          </a:ln>
        </p:spPr>
        <p:txBody>
          <a:bodyPr anchorCtr="0" anchor="t" bIns="0" lIns="0" spcFirstLastPara="1" rIns="0" wrap="square" tIns="0">
            <a:noAutofit/>
          </a:bodyPr>
          <a:lstStyle/>
          <a:p>
            <a:pPr indent="0" lvl="0" marL="0" marR="0" rtl="0" algn="l">
              <a:lnSpc>
                <a:spcPct val="106277"/>
              </a:lnSpc>
              <a:spcBef>
                <a:spcPts val="0"/>
              </a:spcBef>
              <a:spcAft>
                <a:spcPts val="0"/>
              </a:spcAft>
              <a:buClr>
                <a:srgbClr val="BAC9FF"/>
              </a:buClr>
              <a:buSzPts val="900"/>
              <a:buFont typeface="Plus Jakarta Sans ExtraBold"/>
              <a:buNone/>
            </a:pPr>
            <a:r>
              <a:rPr b="0" i="0" lang="en" sz="900" u="none" cap="none" strike="noStrike">
                <a:solidFill>
                  <a:srgbClr val="BAC9FF"/>
                </a:solidFill>
                <a:latin typeface="Plus Jakarta Sans ExtraBold"/>
                <a:ea typeface="Plus Jakarta Sans ExtraBold"/>
                <a:cs typeface="Plus Jakarta Sans ExtraBold"/>
                <a:sym typeface="Plus Jakarta Sans ExtraBold"/>
              </a:rPr>
              <a:t>WHAT IT LOOKS LIKE </a:t>
            </a:r>
            <a:endParaRPr b="0" i="0" sz="900" u="none" cap="none" strike="noStrike">
              <a:solidFill>
                <a:schemeClr val="dk1"/>
              </a:solidFill>
              <a:latin typeface="Calibri"/>
              <a:ea typeface="Calibri"/>
              <a:cs typeface="Calibri"/>
              <a:sym typeface="Calibri"/>
            </a:endParaRPr>
          </a:p>
        </p:txBody>
      </p:sp>
      <p:sp>
        <p:nvSpPr>
          <p:cNvPr id="204" name="Google Shape;204;p9"/>
          <p:cNvSpPr/>
          <p:nvPr/>
        </p:nvSpPr>
        <p:spPr>
          <a:xfrm>
            <a:off x="795338" y="1566863"/>
            <a:ext cx="1085850" cy="147638"/>
          </a:xfrm>
          <a:prstGeom prst="rect">
            <a:avLst/>
          </a:prstGeom>
          <a:noFill/>
          <a:ln>
            <a:noFill/>
          </a:ln>
        </p:spPr>
        <p:txBody>
          <a:bodyPr anchorCtr="0" anchor="t" bIns="0" lIns="0" spcFirstLastPara="1" rIns="0" wrap="square" tIns="0">
            <a:noAutofit/>
          </a:bodyPr>
          <a:lstStyle/>
          <a:p>
            <a:pPr indent="0" lvl="0" marL="0" marR="0" rtl="0" algn="ctr">
              <a:lnSpc>
                <a:spcPct val="110500"/>
              </a:lnSpc>
              <a:spcBef>
                <a:spcPts val="0"/>
              </a:spcBef>
              <a:spcAft>
                <a:spcPts val="0"/>
              </a:spcAft>
              <a:buClr>
                <a:srgbClr val="F2F2F2"/>
              </a:buClr>
              <a:buSzPts val="900"/>
              <a:buFont typeface="Plus Jakarta Sans"/>
              <a:buNone/>
            </a:pPr>
            <a:r>
              <a:rPr b="0" i="0" lang="en" sz="900" u="none" cap="none" strike="noStrike">
                <a:solidFill>
                  <a:srgbClr val="F2F2F2"/>
                </a:solidFill>
                <a:latin typeface="Plus Jakarta Sans"/>
                <a:ea typeface="Plus Jakarta Sans"/>
                <a:cs typeface="Plus Jakarta Sans"/>
                <a:sym typeface="Plus Jakarta Sans"/>
              </a:rPr>
              <a:t>CURRENT STATE </a:t>
            </a:r>
            <a:endParaRPr b="0" i="0" sz="900" u="none" cap="none" strike="noStrike">
              <a:solidFill>
                <a:schemeClr val="dk1"/>
              </a:solidFill>
              <a:latin typeface="Calibri"/>
              <a:ea typeface="Calibri"/>
              <a:cs typeface="Calibri"/>
              <a:sym typeface="Calibri"/>
            </a:endParaRPr>
          </a:p>
        </p:txBody>
      </p:sp>
      <p:sp>
        <p:nvSpPr>
          <p:cNvPr id="205" name="Google Shape;205;p9"/>
          <p:cNvSpPr/>
          <p:nvPr/>
        </p:nvSpPr>
        <p:spPr>
          <a:xfrm>
            <a:off x="709627" y="4148150"/>
            <a:ext cx="3544800" cy="39990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2F2F2"/>
              </a:buClr>
              <a:buSzPts val="1100"/>
              <a:buFont typeface="Plus Jakarta Sans Light"/>
              <a:buNone/>
            </a:pPr>
            <a:r>
              <a:rPr b="0" i="0" lang="en" sz="1100" u="none" cap="none" strike="noStrike">
                <a:solidFill>
                  <a:srgbClr val="F2F2F2"/>
                </a:solidFill>
                <a:latin typeface="Plus Jakarta Sans Light"/>
                <a:ea typeface="Plus Jakarta Sans Light"/>
                <a:cs typeface="Plus Jakarta Sans Light"/>
                <a:sym typeface="Plus Jakarta Sans Light"/>
              </a:rPr>
              <a:t>Children wait months or move before seeing a provider. </a:t>
            </a:r>
            <a:endParaRPr b="0" i="0" sz="1100" u="none" cap="none" strike="noStrike">
              <a:solidFill>
                <a:schemeClr val="dk1"/>
              </a:solidFill>
              <a:latin typeface="Calibri"/>
              <a:ea typeface="Calibri"/>
              <a:cs typeface="Calibri"/>
              <a:sym typeface="Calibri"/>
            </a:endParaRPr>
          </a:p>
        </p:txBody>
      </p:sp>
      <p:sp>
        <p:nvSpPr>
          <p:cNvPr id="206" name="Google Shape;206;p9"/>
          <p:cNvSpPr/>
          <p:nvPr/>
        </p:nvSpPr>
        <p:spPr>
          <a:xfrm>
            <a:off x="528638"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No Medicaid Card? </a:t>
            </a:r>
            <a:endParaRPr b="0" i="0" sz="3000" u="none" cap="none" strike="noStrike">
              <a:solidFill>
                <a:schemeClr val="dk1"/>
              </a:solidFill>
              <a:latin typeface="Calibri"/>
              <a:ea typeface="Calibri"/>
              <a:cs typeface="Calibri"/>
              <a:sym typeface="Calibri"/>
            </a:endParaRPr>
          </a:p>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No Care. </a:t>
            </a:r>
            <a:endParaRPr b="0" i="0" sz="3000" u="none" cap="none" strike="noStrike">
              <a:solidFill>
                <a:schemeClr val="dk1"/>
              </a:solidFill>
              <a:latin typeface="Calibri"/>
              <a:ea typeface="Calibri"/>
              <a:cs typeface="Calibri"/>
              <a:sym typeface="Calibri"/>
            </a:endParaRPr>
          </a:p>
        </p:txBody>
      </p:sp>
      <p:sp>
        <p:nvSpPr>
          <p:cNvPr id="207" name="Google Shape;207;p9"/>
          <p:cNvSpPr/>
          <p:nvPr/>
        </p:nvSpPr>
        <p:spPr>
          <a:xfrm>
            <a:off x="4886325"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6D4C81"/>
              </a:buClr>
              <a:buSzPts val="3000"/>
              <a:buFont typeface="Plus Jakarta Sans"/>
              <a:buNone/>
            </a:pPr>
            <a:r>
              <a:rPr b="1" i="0" lang="en" sz="3000" u="none" cap="none" strike="noStrike">
                <a:solidFill>
                  <a:srgbClr val="6D4C81"/>
                </a:solidFill>
                <a:latin typeface="Plus Jakarta Sans"/>
                <a:ea typeface="Plus Jakarta Sans"/>
                <a:cs typeface="Plus Jakarta Sans"/>
                <a:sym typeface="Plus Jakarta Sans"/>
              </a:rPr>
              <a:t>Care Starts </a:t>
            </a:r>
            <a:endParaRPr b="0" i="0" sz="3000" u="none" cap="none" strike="noStrike">
              <a:solidFill>
                <a:schemeClr val="dk1"/>
              </a:solidFill>
              <a:latin typeface="Calibri"/>
              <a:ea typeface="Calibri"/>
              <a:cs typeface="Calibri"/>
              <a:sym typeface="Calibri"/>
            </a:endParaRPr>
          </a:p>
          <a:p>
            <a:pPr indent="0" lvl="0" marL="0" marR="0" rtl="0" algn="l">
              <a:lnSpc>
                <a:spcPct val="110500"/>
              </a:lnSpc>
              <a:spcBef>
                <a:spcPts val="0"/>
              </a:spcBef>
              <a:spcAft>
                <a:spcPts val="0"/>
              </a:spcAft>
              <a:buClr>
                <a:srgbClr val="6D4C81"/>
              </a:buClr>
              <a:buSzPts val="3000"/>
              <a:buFont typeface="Plus Jakarta Sans"/>
              <a:buNone/>
            </a:pPr>
            <a:r>
              <a:rPr b="1" i="0" lang="en" sz="3000" u="none" cap="none" strike="noStrike">
                <a:solidFill>
                  <a:srgbClr val="6D4C81"/>
                </a:solidFill>
                <a:latin typeface="Plus Jakarta Sans"/>
                <a:ea typeface="Plus Jakarta Sans"/>
                <a:cs typeface="Plus Jakarta Sans"/>
                <a:sym typeface="Plus Jakarta Sans"/>
              </a:rPr>
              <a:t>Anyway </a:t>
            </a:r>
            <a:endParaRPr b="0" i="0" sz="3000" u="none" cap="none" strike="noStrike">
              <a:solidFill>
                <a:schemeClr val="dk1"/>
              </a:solidFill>
              <a:latin typeface="Calibri"/>
              <a:ea typeface="Calibri"/>
              <a:cs typeface="Calibri"/>
              <a:sym typeface="Calibri"/>
            </a:endParaRPr>
          </a:p>
        </p:txBody>
      </p:sp>
      <p:sp>
        <p:nvSpPr>
          <p:cNvPr id="208" name="Google Shape;208;p9"/>
          <p:cNvSpPr/>
          <p:nvPr/>
        </p:nvSpPr>
        <p:spPr>
          <a:xfrm>
            <a:off x="5072063" y="4148138"/>
            <a:ext cx="3124200" cy="40005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8FFEC"/>
              </a:buClr>
              <a:buSzPts val="1100"/>
              <a:buFont typeface="Plus Jakarta Sans SemiBold"/>
              <a:buNone/>
            </a:pPr>
            <a:r>
              <a:rPr b="0" i="0" lang="en" sz="1100" u="none" cap="none" strike="noStrike">
                <a:solidFill>
                  <a:srgbClr val="F8FFEC"/>
                </a:solidFill>
                <a:latin typeface="Plus Jakarta Sans SemiBold"/>
                <a:ea typeface="Plus Jakarta Sans SemiBold"/>
                <a:cs typeface="Plus Jakarta Sans SemiBold"/>
                <a:sym typeface="Plus Jakarta Sans SemiBold"/>
              </a:rPr>
              <a:t>Low caseloads specifically dedicated solely to this population provide efficient virtual care. </a:t>
            </a:r>
            <a:endParaRPr b="0" i="0" sz="1100" u="none" cap="none" strike="noStrike">
              <a:solidFill>
                <a:schemeClr val="dk1"/>
              </a:solidFill>
              <a:latin typeface="Calibri"/>
              <a:ea typeface="Calibri"/>
              <a:cs typeface="Calibri"/>
              <a:sym typeface="Calibri"/>
            </a:endParaRPr>
          </a:p>
        </p:txBody>
      </p:sp>
      <p:sp>
        <p:nvSpPr>
          <p:cNvPr id="209" name="Google Shape;209;p9"/>
          <p:cNvSpPr/>
          <p:nvPr/>
        </p:nvSpPr>
        <p:spPr>
          <a:xfrm>
            <a:off x="5319713" y="3576638"/>
            <a:ext cx="1804988" cy="252413"/>
          </a:xfrm>
          <a:prstGeom prst="rect">
            <a:avLst/>
          </a:prstGeom>
          <a:noFill/>
          <a:ln>
            <a:noFill/>
          </a:ln>
        </p:spPr>
        <p:txBody>
          <a:bodyPr anchorCtr="0" anchor="ctr" bIns="0" lIns="0" spcFirstLastPara="1" rIns="0" wrap="square" tIns="0">
            <a:noAutofit/>
          </a:bodyPr>
          <a:lstStyle/>
          <a:p>
            <a:pPr indent="0" lvl="0" marL="0" marR="0" rtl="0" algn="l">
              <a:lnSpc>
                <a:spcPct val="106277"/>
              </a:lnSpc>
              <a:spcBef>
                <a:spcPts val="0"/>
              </a:spcBef>
              <a:spcAft>
                <a:spcPts val="0"/>
              </a:spcAft>
              <a:buClr>
                <a:srgbClr val="6D4C81"/>
              </a:buClr>
              <a:buSzPts val="900"/>
              <a:buFont typeface="Plus Jakarta Sans"/>
              <a:buNone/>
            </a:pPr>
            <a:r>
              <a:rPr b="1" i="0" lang="en" sz="900" u="none" cap="none" strike="noStrike">
                <a:solidFill>
                  <a:srgbClr val="6D4C81"/>
                </a:solidFill>
                <a:latin typeface="Plus Jakarta Sans"/>
                <a:ea typeface="Plus Jakarta Sans"/>
                <a:cs typeface="Plus Jakarta Sans"/>
                <a:sym typeface="Plus Jakarta Sans"/>
              </a:rPr>
              <a:t>DEDICATED CASELOADS </a:t>
            </a:r>
            <a:endParaRPr b="0" i="0" sz="900" u="none" cap="none" strike="noStrike">
              <a:solidFill>
                <a:schemeClr val="dk1"/>
              </a:solidFill>
              <a:latin typeface="Calibri"/>
              <a:ea typeface="Calibri"/>
              <a:cs typeface="Calibri"/>
              <a:sym typeface="Calibri"/>
            </a:endParaRPr>
          </a:p>
        </p:txBody>
      </p:sp>
      <p:sp>
        <p:nvSpPr>
          <p:cNvPr id="210" name="Google Shape;210;p9"/>
          <p:cNvSpPr txBox="1"/>
          <p:nvPr>
            <p:ph idx="4294967295" type="sldNum"/>
          </p:nvPr>
        </p:nvSpPr>
        <p:spPr>
          <a:xfrm>
            <a:off x="8778240" y="4834890"/>
            <a:ext cx="4000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635F"/>
        </a:solidFill>
      </p:bgPr>
    </p:bg>
    <p:spTree>
      <p:nvGrpSpPr>
        <p:cNvPr id="215" name="Shape 215"/>
        <p:cNvGrpSpPr/>
        <p:nvPr/>
      </p:nvGrpSpPr>
      <p:grpSpPr>
        <a:xfrm>
          <a:off x="0" y="0"/>
          <a:ext cx="0" cy="0"/>
          <a:chOff x="0" y="0"/>
          <a:chExt cx="0" cy="0"/>
        </a:xfrm>
      </p:grpSpPr>
      <p:pic>
        <p:nvPicPr>
          <p:cNvPr descr="preencoded.png" id="216" name="Google Shape;216;p10"/>
          <p:cNvPicPr preferRelativeResize="0"/>
          <p:nvPr/>
        </p:nvPicPr>
        <p:blipFill rotWithShape="1">
          <a:blip r:embed="rId3">
            <a:alphaModFix/>
          </a:blip>
          <a:srcRect b="0" l="0" r="0" t="0"/>
          <a:stretch/>
        </p:blipFill>
        <p:spPr>
          <a:xfrm>
            <a:off x="214313" y="2047875"/>
            <a:ext cx="4138613" cy="2895600"/>
          </a:xfrm>
          <a:prstGeom prst="rect">
            <a:avLst/>
          </a:prstGeom>
          <a:noFill/>
          <a:ln>
            <a:noFill/>
          </a:ln>
        </p:spPr>
      </p:pic>
      <p:pic>
        <p:nvPicPr>
          <p:cNvPr descr="preencoded.png" id="217" name="Google Shape;217;p10"/>
          <p:cNvPicPr preferRelativeResize="0"/>
          <p:nvPr/>
        </p:nvPicPr>
        <p:blipFill rotWithShape="1">
          <a:blip r:embed="rId4">
            <a:alphaModFix/>
          </a:blip>
          <a:srcRect b="0" l="0" r="0" t="0"/>
          <a:stretch/>
        </p:blipFill>
        <p:spPr>
          <a:xfrm>
            <a:off x="333375" y="1376363"/>
            <a:ext cx="1824038" cy="838200"/>
          </a:xfrm>
          <a:prstGeom prst="rect">
            <a:avLst/>
          </a:prstGeom>
          <a:noFill/>
          <a:ln>
            <a:noFill/>
          </a:ln>
        </p:spPr>
      </p:pic>
      <p:pic>
        <p:nvPicPr>
          <p:cNvPr descr="preencoded.png" id="218" name="Google Shape;218;p10"/>
          <p:cNvPicPr preferRelativeResize="0"/>
          <p:nvPr/>
        </p:nvPicPr>
        <p:blipFill rotWithShape="1">
          <a:blip r:embed="rId5">
            <a:alphaModFix/>
          </a:blip>
          <a:srcRect b="0" l="0" r="0" t="0"/>
          <a:stretch/>
        </p:blipFill>
        <p:spPr>
          <a:xfrm>
            <a:off x="333375" y="1909763"/>
            <a:ext cx="4138613" cy="2895600"/>
          </a:xfrm>
          <a:prstGeom prst="rect">
            <a:avLst/>
          </a:prstGeom>
          <a:noFill/>
          <a:ln>
            <a:noFill/>
          </a:ln>
        </p:spPr>
      </p:pic>
      <p:pic>
        <p:nvPicPr>
          <p:cNvPr descr="preencoded.png" id="219" name="Google Shape;219;p10"/>
          <p:cNvPicPr preferRelativeResize="0"/>
          <p:nvPr/>
        </p:nvPicPr>
        <p:blipFill rotWithShape="1">
          <a:blip r:embed="rId6">
            <a:alphaModFix/>
          </a:blip>
          <a:srcRect b="0" l="0" r="0" t="0"/>
          <a:stretch/>
        </p:blipFill>
        <p:spPr>
          <a:xfrm>
            <a:off x="4576763" y="1062038"/>
            <a:ext cx="4367213" cy="3857625"/>
          </a:xfrm>
          <a:prstGeom prst="rect">
            <a:avLst/>
          </a:prstGeom>
          <a:noFill/>
          <a:ln>
            <a:noFill/>
          </a:ln>
        </p:spPr>
      </p:pic>
      <p:pic>
        <p:nvPicPr>
          <p:cNvPr descr="preencoded.png" id="220" name="Google Shape;220;p10"/>
          <p:cNvPicPr preferRelativeResize="0"/>
          <p:nvPr/>
        </p:nvPicPr>
        <p:blipFill rotWithShape="1">
          <a:blip r:embed="rId7">
            <a:alphaModFix/>
          </a:blip>
          <a:srcRect b="0" l="0" r="0" t="0"/>
          <a:stretch/>
        </p:blipFill>
        <p:spPr>
          <a:xfrm>
            <a:off x="4843463" y="3462338"/>
            <a:ext cx="2709863" cy="481013"/>
          </a:xfrm>
          <a:prstGeom prst="rect">
            <a:avLst/>
          </a:prstGeom>
          <a:noFill/>
          <a:ln>
            <a:noFill/>
          </a:ln>
        </p:spPr>
      </p:pic>
      <p:pic>
        <p:nvPicPr>
          <p:cNvPr descr="preencoded.png" id="221" name="Google Shape;221;p10"/>
          <p:cNvPicPr preferRelativeResize="0"/>
          <p:nvPr/>
        </p:nvPicPr>
        <p:blipFill rotWithShape="1">
          <a:blip r:embed="rId8">
            <a:alphaModFix/>
          </a:blip>
          <a:srcRect b="0" l="0" r="0" t="0"/>
          <a:stretch/>
        </p:blipFill>
        <p:spPr>
          <a:xfrm>
            <a:off x="481013" y="4033838"/>
            <a:ext cx="3833813" cy="628650"/>
          </a:xfrm>
          <a:prstGeom prst="rect">
            <a:avLst/>
          </a:prstGeom>
          <a:noFill/>
          <a:ln>
            <a:noFill/>
          </a:ln>
        </p:spPr>
      </p:pic>
      <p:pic>
        <p:nvPicPr>
          <p:cNvPr descr="preencoded.png" id="222" name="Google Shape;222;p10"/>
          <p:cNvPicPr preferRelativeResize="0"/>
          <p:nvPr/>
        </p:nvPicPr>
        <p:blipFill rotWithShape="1">
          <a:blip r:embed="rId9">
            <a:alphaModFix/>
          </a:blip>
          <a:srcRect b="0" l="0" r="0" t="0"/>
          <a:stretch/>
        </p:blipFill>
        <p:spPr>
          <a:xfrm>
            <a:off x="414338" y="1452563"/>
            <a:ext cx="376238" cy="376238"/>
          </a:xfrm>
          <a:prstGeom prst="rect">
            <a:avLst/>
          </a:prstGeom>
          <a:noFill/>
          <a:ln>
            <a:noFill/>
          </a:ln>
        </p:spPr>
      </p:pic>
      <p:pic>
        <p:nvPicPr>
          <p:cNvPr descr="preencoded.png" id="223" name="Google Shape;223;p10"/>
          <p:cNvPicPr preferRelativeResize="0"/>
          <p:nvPr/>
        </p:nvPicPr>
        <p:blipFill rotWithShape="1">
          <a:blip r:embed="rId10">
            <a:alphaModFix/>
          </a:blip>
          <a:srcRect b="0" l="0" r="0" t="0"/>
          <a:stretch/>
        </p:blipFill>
        <p:spPr>
          <a:xfrm>
            <a:off x="4886325" y="1352550"/>
            <a:ext cx="842963" cy="476250"/>
          </a:xfrm>
          <a:prstGeom prst="rect">
            <a:avLst/>
          </a:prstGeom>
          <a:noFill/>
          <a:ln>
            <a:noFill/>
          </a:ln>
        </p:spPr>
      </p:pic>
      <p:pic>
        <p:nvPicPr>
          <p:cNvPr descr="preencoded.png" id="224" name="Google Shape;224;p10"/>
          <p:cNvPicPr preferRelativeResize="0"/>
          <p:nvPr/>
        </p:nvPicPr>
        <p:blipFill rotWithShape="1">
          <a:blip r:embed="rId11">
            <a:alphaModFix/>
          </a:blip>
          <a:srcRect b="0" l="0" r="0" t="0"/>
          <a:stretch/>
        </p:blipFill>
        <p:spPr>
          <a:xfrm>
            <a:off x="4843463" y="4033838"/>
            <a:ext cx="3833813" cy="628650"/>
          </a:xfrm>
          <a:prstGeom prst="rect">
            <a:avLst/>
          </a:prstGeom>
          <a:noFill/>
          <a:ln>
            <a:noFill/>
          </a:ln>
        </p:spPr>
      </p:pic>
      <p:sp>
        <p:nvSpPr>
          <p:cNvPr id="225" name="Google Shape;225;p10"/>
          <p:cNvSpPr/>
          <p:nvPr/>
        </p:nvSpPr>
        <p:spPr>
          <a:xfrm>
            <a:off x="333375" y="866775"/>
            <a:ext cx="3176588" cy="161925"/>
          </a:xfrm>
          <a:prstGeom prst="rect">
            <a:avLst/>
          </a:prstGeom>
          <a:noFill/>
          <a:ln>
            <a:noFill/>
          </a:ln>
        </p:spPr>
        <p:txBody>
          <a:bodyPr anchorCtr="0" anchor="t" bIns="0" lIns="0" spcFirstLastPara="1" rIns="0" wrap="square" tIns="0">
            <a:noAutofit/>
          </a:bodyPr>
          <a:lstStyle/>
          <a:p>
            <a:pPr indent="0" lvl="0" marL="0" marR="0" rtl="0" algn="l">
              <a:lnSpc>
                <a:spcPct val="111128"/>
              </a:lnSpc>
              <a:spcBef>
                <a:spcPts val="0"/>
              </a:spcBef>
              <a:spcAft>
                <a:spcPts val="0"/>
              </a:spcAft>
              <a:buClr>
                <a:srgbClr val="BAC9FF"/>
              </a:buClr>
              <a:buSzPts val="1000"/>
              <a:buFont typeface="Plus Jakarta Sans Medium"/>
              <a:buNone/>
            </a:pPr>
            <a:r>
              <a:rPr b="0" i="1" lang="en" sz="1000" u="none" cap="none" strike="noStrike">
                <a:solidFill>
                  <a:srgbClr val="BAC9FF"/>
                </a:solidFill>
                <a:latin typeface="Plus Jakarta Sans Medium"/>
                <a:ea typeface="Plus Jakarta Sans Medium"/>
                <a:cs typeface="Plus Jakarta Sans Medium"/>
                <a:sym typeface="Plus Jakarta Sans Medium"/>
              </a:rPr>
              <a:t>Covered by Medicaid, at no cost to families. </a:t>
            </a:r>
            <a:endParaRPr b="0" i="0" sz="1000" u="none" cap="none" strike="noStrike">
              <a:solidFill>
                <a:schemeClr val="dk1"/>
              </a:solidFill>
              <a:latin typeface="Calibri"/>
              <a:ea typeface="Calibri"/>
              <a:cs typeface="Calibri"/>
              <a:sym typeface="Calibri"/>
            </a:endParaRPr>
          </a:p>
        </p:txBody>
      </p:sp>
      <p:sp>
        <p:nvSpPr>
          <p:cNvPr id="226" name="Google Shape;226;p10"/>
          <p:cNvSpPr/>
          <p:nvPr/>
        </p:nvSpPr>
        <p:spPr>
          <a:xfrm>
            <a:off x="333375" y="547688"/>
            <a:ext cx="8582025" cy="257175"/>
          </a:xfrm>
          <a:prstGeom prst="rect">
            <a:avLst/>
          </a:prstGeom>
          <a:noFill/>
          <a:ln>
            <a:noFill/>
          </a:ln>
        </p:spPr>
        <p:txBody>
          <a:bodyPr anchorCtr="0" anchor="t" bIns="0" lIns="0" spcFirstLastPara="1" rIns="0" wrap="square" tIns="0">
            <a:noAutofit/>
          </a:bodyPr>
          <a:lstStyle/>
          <a:p>
            <a:pPr indent="0" lvl="0" marL="0" marR="0" rtl="0" algn="l">
              <a:lnSpc>
                <a:spcPct val="104303"/>
              </a:lnSpc>
              <a:spcBef>
                <a:spcPts val="0"/>
              </a:spcBef>
              <a:spcAft>
                <a:spcPts val="0"/>
              </a:spcAft>
              <a:buClr>
                <a:srgbClr val="F8FFEC"/>
              </a:buClr>
              <a:buSzPts val="1700"/>
              <a:buFont typeface="Plus Jakarta Sans Light"/>
              <a:buNone/>
            </a:pPr>
            <a:r>
              <a:rPr b="0" i="0" lang="en" sz="1700" u="none" cap="none" strike="noStrike">
                <a:solidFill>
                  <a:srgbClr val="F8FFEC"/>
                </a:solidFill>
                <a:latin typeface="Plus Jakarta Sans Light"/>
                <a:ea typeface="Plus Jakarta Sans Light"/>
                <a:cs typeface="Plus Jakarta Sans Light"/>
                <a:sym typeface="Plus Jakarta Sans Light"/>
              </a:rPr>
              <a:t>Access · </a:t>
            </a:r>
            <a:r>
              <a:rPr b="1" i="0" lang="en" sz="1700" u="none" cap="none" strike="noStrike">
                <a:solidFill>
                  <a:srgbClr val="F8FFEC"/>
                </a:solidFill>
                <a:latin typeface="Plus Jakarta Sans ExtraBold"/>
                <a:ea typeface="Plus Jakarta Sans ExtraBold"/>
                <a:cs typeface="Plus Jakarta Sans ExtraBold"/>
                <a:sym typeface="Plus Jakarta Sans ExtraBold"/>
              </a:rPr>
              <a:t>Timely Care</a:t>
            </a:r>
            <a:r>
              <a:rPr b="0" i="0" lang="en" sz="1700" u="none" cap="none" strike="noStrike">
                <a:solidFill>
                  <a:srgbClr val="F8FFEC"/>
                </a:solidFill>
                <a:latin typeface="Plus Jakarta Sans Light"/>
                <a:ea typeface="Plus Jakarta Sans Light"/>
                <a:cs typeface="Plus Jakarta Sans Light"/>
                <a:sym typeface="Plus Jakarta Sans Light"/>
              </a:rPr>
              <a:t> · Continuity · Caregiver Support </a:t>
            </a:r>
            <a:endParaRPr b="0" i="0" sz="1700" u="none" cap="none" strike="noStrike">
              <a:solidFill>
                <a:schemeClr val="dk1"/>
              </a:solidFill>
              <a:latin typeface="Calibri"/>
              <a:ea typeface="Calibri"/>
              <a:cs typeface="Calibri"/>
              <a:sym typeface="Calibri"/>
            </a:endParaRPr>
          </a:p>
        </p:txBody>
      </p:sp>
      <p:sp>
        <p:nvSpPr>
          <p:cNvPr id="227" name="Google Shape;227;p10"/>
          <p:cNvSpPr/>
          <p:nvPr/>
        </p:nvSpPr>
        <p:spPr>
          <a:xfrm>
            <a:off x="333375" y="309563"/>
            <a:ext cx="1266825" cy="142875"/>
          </a:xfrm>
          <a:prstGeom prst="rect">
            <a:avLst/>
          </a:prstGeom>
          <a:noFill/>
          <a:ln>
            <a:noFill/>
          </a:ln>
        </p:spPr>
        <p:txBody>
          <a:bodyPr anchorCtr="0" anchor="t" bIns="0" lIns="0" spcFirstLastPara="1" rIns="0" wrap="square" tIns="0">
            <a:noAutofit/>
          </a:bodyPr>
          <a:lstStyle/>
          <a:p>
            <a:pPr indent="0" lvl="0" marL="0" marR="0" rtl="0" algn="l">
              <a:lnSpc>
                <a:spcPct val="106277"/>
              </a:lnSpc>
              <a:spcBef>
                <a:spcPts val="0"/>
              </a:spcBef>
              <a:spcAft>
                <a:spcPts val="0"/>
              </a:spcAft>
              <a:buClr>
                <a:srgbClr val="BAC9FF"/>
              </a:buClr>
              <a:buSzPts val="900"/>
              <a:buFont typeface="Plus Jakarta Sans ExtraBold"/>
              <a:buNone/>
            </a:pPr>
            <a:r>
              <a:rPr b="0" i="0" lang="en" sz="900" u="none" cap="none" strike="noStrike">
                <a:solidFill>
                  <a:srgbClr val="BAC9FF"/>
                </a:solidFill>
                <a:latin typeface="Plus Jakarta Sans ExtraBold"/>
                <a:ea typeface="Plus Jakarta Sans ExtraBold"/>
                <a:cs typeface="Plus Jakarta Sans ExtraBold"/>
                <a:sym typeface="Plus Jakarta Sans ExtraBold"/>
              </a:rPr>
              <a:t>WHAT IT LOOKS LIKE </a:t>
            </a:r>
            <a:endParaRPr b="0" i="0" sz="900" u="none" cap="none" strike="noStrike">
              <a:solidFill>
                <a:schemeClr val="dk1"/>
              </a:solidFill>
              <a:latin typeface="Calibri"/>
              <a:ea typeface="Calibri"/>
              <a:cs typeface="Calibri"/>
              <a:sym typeface="Calibri"/>
            </a:endParaRPr>
          </a:p>
        </p:txBody>
      </p:sp>
      <p:sp>
        <p:nvSpPr>
          <p:cNvPr id="228" name="Google Shape;228;p10"/>
          <p:cNvSpPr/>
          <p:nvPr/>
        </p:nvSpPr>
        <p:spPr>
          <a:xfrm>
            <a:off x="795338" y="1566863"/>
            <a:ext cx="1085850" cy="147638"/>
          </a:xfrm>
          <a:prstGeom prst="rect">
            <a:avLst/>
          </a:prstGeom>
          <a:noFill/>
          <a:ln>
            <a:noFill/>
          </a:ln>
        </p:spPr>
        <p:txBody>
          <a:bodyPr anchorCtr="0" anchor="t" bIns="0" lIns="0" spcFirstLastPara="1" rIns="0" wrap="square" tIns="0">
            <a:noAutofit/>
          </a:bodyPr>
          <a:lstStyle/>
          <a:p>
            <a:pPr indent="0" lvl="0" marL="0" marR="0" rtl="0" algn="ctr">
              <a:lnSpc>
                <a:spcPct val="110500"/>
              </a:lnSpc>
              <a:spcBef>
                <a:spcPts val="0"/>
              </a:spcBef>
              <a:spcAft>
                <a:spcPts val="0"/>
              </a:spcAft>
              <a:buClr>
                <a:srgbClr val="F2F2F2"/>
              </a:buClr>
              <a:buSzPts val="900"/>
              <a:buFont typeface="Plus Jakarta Sans"/>
              <a:buNone/>
            </a:pPr>
            <a:r>
              <a:rPr b="0" i="0" lang="en" sz="900" u="none" cap="none" strike="noStrike">
                <a:solidFill>
                  <a:srgbClr val="F2F2F2"/>
                </a:solidFill>
                <a:latin typeface="Plus Jakarta Sans"/>
                <a:ea typeface="Plus Jakarta Sans"/>
                <a:cs typeface="Plus Jakarta Sans"/>
                <a:sym typeface="Plus Jakarta Sans"/>
              </a:rPr>
              <a:t>CURRENT STATE </a:t>
            </a:r>
            <a:endParaRPr b="0" i="0" sz="900" u="none" cap="none" strike="noStrike">
              <a:solidFill>
                <a:schemeClr val="dk1"/>
              </a:solidFill>
              <a:latin typeface="Calibri"/>
              <a:ea typeface="Calibri"/>
              <a:cs typeface="Calibri"/>
              <a:sym typeface="Calibri"/>
            </a:endParaRPr>
          </a:p>
        </p:txBody>
      </p:sp>
      <p:sp>
        <p:nvSpPr>
          <p:cNvPr id="229" name="Google Shape;229;p10"/>
          <p:cNvSpPr/>
          <p:nvPr/>
        </p:nvSpPr>
        <p:spPr>
          <a:xfrm>
            <a:off x="5319713" y="3576638"/>
            <a:ext cx="2214563" cy="252413"/>
          </a:xfrm>
          <a:prstGeom prst="rect">
            <a:avLst/>
          </a:prstGeom>
          <a:noFill/>
          <a:ln>
            <a:noFill/>
          </a:ln>
        </p:spPr>
        <p:txBody>
          <a:bodyPr anchorCtr="0" anchor="ctr" bIns="0" lIns="0" spcFirstLastPara="1" rIns="0" wrap="square" tIns="0">
            <a:noAutofit/>
          </a:bodyPr>
          <a:lstStyle/>
          <a:p>
            <a:pPr indent="0" lvl="0" marL="0" marR="0" rtl="0" algn="l">
              <a:lnSpc>
                <a:spcPct val="106277"/>
              </a:lnSpc>
              <a:spcBef>
                <a:spcPts val="0"/>
              </a:spcBef>
              <a:spcAft>
                <a:spcPts val="0"/>
              </a:spcAft>
              <a:buClr>
                <a:srgbClr val="6D4C81"/>
              </a:buClr>
              <a:buSzPts val="900"/>
              <a:buFont typeface="Plus Jakarta Sans"/>
              <a:buNone/>
            </a:pPr>
            <a:r>
              <a:rPr b="1" i="0" lang="en" sz="900" u="none" cap="none" strike="noStrike">
                <a:solidFill>
                  <a:srgbClr val="6D4C81"/>
                </a:solidFill>
                <a:latin typeface="Plus Jakarta Sans"/>
                <a:ea typeface="Plus Jakarta Sans"/>
                <a:cs typeface="Plus Jakarta Sans"/>
                <a:sym typeface="Plus Jakarta Sans"/>
              </a:rPr>
              <a:t>EVENINGS &amp; WEEKENDS</a:t>
            </a:r>
            <a:endParaRPr b="0" i="0" sz="900" u="none" cap="none" strike="noStrike">
              <a:solidFill>
                <a:schemeClr val="dk1"/>
              </a:solidFill>
              <a:latin typeface="Calibri"/>
              <a:ea typeface="Calibri"/>
              <a:cs typeface="Calibri"/>
              <a:sym typeface="Calibri"/>
            </a:endParaRPr>
          </a:p>
        </p:txBody>
      </p:sp>
      <p:sp>
        <p:nvSpPr>
          <p:cNvPr id="230" name="Google Shape;230;p10"/>
          <p:cNvSpPr/>
          <p:nvPr/>
        </p:nvSpPr>
        <p:spPr>
          <a:xfrm>
            <a:off x="709626" y="4148150"/>
            <a:ext cx="3463200" cy="39990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2F2F2"/>
              </a:buClr>
              <a:buSzPts val="1100"/>
              <a:buFont typeface="Plus Jakarta Sans Light"/>
              <a:buNone/>
            </a:pPr>
            <a:r>
              <a:rPr b="0" i="0" lang="en" sz="1100" u="none" cap="none" strike="noStrike">
                <a:solidFill>
                  <a:srgbClr val="F2F2F2"/>
                </a:solidFill>
                <a:latin typeface="Plus Jakarta Sans Light"/>
                <a:ea typeface="Plus Jakarta Sans Light"/>
                <a:cs typeface="Plus Jakarta Sans Light"/>
                <a:sym typeface="Plus Jakarta Sans Light"/>
              </a:rPr>
              <a:t>Because they’re waiting so long, common needs go unmet, leading to crisis-driven ER visits. </a:t>
            </a:r>
            <a:endParaRPr b="0" i="0" sz="1100" u="none" cap="none" strike="noStrike">
              <a:solidFill>
                <a:schemeClr val="dk1"/>
              </a:solidFill>
              <a:latin typeface="Calibri"/>
              <a:ea typeface="Calibri"/>
              <a:cs typeface="Calibri"/>
              <a:sym typeface="Calibri"/>
            </a:endParaRPr>
          </a:p>
        </p:txBody>
      </p:sp>
      <p:sp>
        <p:nvSpPr>
          <p:cNvPr id="231" name="Google Shape;231;p10"/>
          <p:cNvSpPr/>
          <p:nvPr/>
        </p:nvSpPr>
        <p:spPr>
          <a:xfrm>
            <a:off x="528638"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6+ Month Wait </a:t>
            </a:r>
            <a:endParaRPr b="0" i="0" sz="3000" u="none" cap="none" strike="noStrike">
              <a:solidFill>
                <a:schemeClr val="dk1"/>
              </a:solidFill>
              <a:latin typeface="Calibri"/>
              <a:ea typeface="Calibri"/>
              <a:cs typeface="Calibri"/>
              <a:sym typeface="Calibri"/>
            </a:endParaRPr>
          </a:p>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for Therapy </a:t>
            </a:r>
            <a:endParaRPr b="0" i="0" sz="3000" u="none" cap="none" strike="noStrike">
              <a:solidFill>
                <a:schemeClr val="dk1"/>
              </a:solidFill>
              <a:latin typeface="Calibri"/>
              <a:ea typeface="Calibri"/>
              <a:cs typeface="Calibri"/>
              <a:sym typeface="Calibri"/>
            </a:endParaRPr>
          </a:p>
        </p:txBody>
      </p:sp>
      <p:sp>
        <p:nvSpPr>
          <p:cNvPr id="232" name="Google Shape;232;p10"/>
          <p:cNvSpPr/>
          <p:nvPr/>
        </p:nvSpPr>
        <p:spPr>
          <a:xfrm>
            <a:off x="4886325"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6D4C81"/>
              </a:buClr>
              <a:buSzPts val="3000"/>
              <a:buFont typeface="Plus Jakarta Sans"/>
              <a:buNone/>
            </a:pPr>
            <a:r>
              <a:rPr b="1" i="0" lang="en" sz="3000" u="none" cap="none" strike="noStrike">
                <a:solidFill>
                  <a:srgbClr val="6D4C81"/>
                </a:solidFill>
                <a:latin typeface="Plus Jakarta Sans"/>
                <a:ea typeface="Plus Jakarta Sans"/>
                <a:cs typeface="Plus Jakarta Sans"/>
                <a:sym typeface="Plus Jakarta Sans"/>
              </a:rPr>
              <a:t>Timely Care Reduces Crises </a:t>
            </a:r>
            <a:endParaRPr b="0" i="0" sz="3000" u="none" cap="none" strike="noStrike">
              <a:solidFill>
                <a:schemeClr val="dk1"/>
              </a:solidFill>
              <a:latin typeface="Calibri"/>
              <a:ea typeface="Calibri"/>
              <a:cs typeface="Calibri"/>
              <a:sym typeface="Calibri"/>
            </a:endParaRPr>
          </a:p>
        </p:txBody>
      </p:sp>
      <p:sp>
        <p:nvSpPr>
          <p:cNvPr id="233" name="Google Shape;233;p10"/>
          <p:cNvSpPr/>
          <p:nvPr/>
        </p:nvSpPr>
        <p:spPr>
          <a:xfrm>
            <a:off x="5072063" y="4148138"/>
            <a:ext cx="3124200" cy="40005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8FFEC"/>
              </a:buClr>
              <a:buSzPts val="1100"/>
              <a:buFont typeface="Plus Jakarta Sans SemiBold"/>
              <a:buNone/>
            </a:pPr>
            <a:r>
              <a:rPr b="0" i="0" lang="en" sz="1100" u="none" cap="none" strike="noStrike">
                <a:solidFill>
                  <a:srgbClr val="F8FFEC"/>
                </a:solidFill>
                <a:latin typeface="Plus Jakarta Sans SemiBold"/>
                <a:ea typeface="Plus Jakarta Sans SemiBold"/>
                <a:cs typeface="Plus Jakarta Sans SemiBold"/>
                <a:sym typeface="Plus Jakarta Sans SemiBold"/>
              </a:rPr>
              <a:t>Appointments within 24 hours with time reserved for youth in foster care  </a:t>
            </a:r>
            <a:endParaRPr b="0" i="0" sz="1100" u="none" cap="none" strike="noStrike">
              <a:solidFill>
                <a:schemeClr val="dk1"/>
              </a:solidFill>
              <a:latin typeface="Calibri"/>
              <a:ea typeface="Calibri"/>
              <a:cs typeface="Calibri"/>
              <a:sym typeface="Calibri"/>
            </a:endParaRPr>
          </a:p>
        </p:txBody>
      </p:sp>
      <p:sp>
        <p:nvSpPr>
          <p:cNvPr id="234" name="Google Shape;234;p10"/>
          <p:cNvSpPr txBox="1"/>
          <p:nvPr>
            <p:ph idx="4294967295" type="sldNum"/>
          </p:nvPr>
        </p:nvSpPr>
        <p:spPr>
          <a:xfrm>
            <a:off x="8778240" y="4834890"/>
            <a:ext cx="4000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635F"/>
        </a:solidFill>
      </p:bgPr>
    </p:bg>
    <p:spTree>
      <p:nvGrpSpPr>
        <p:cNvPr id="239" name="Shape 239"/>
        <p:cNvGrpSpPr/>
        <p:nvPr/>
      </p:nvGrpSpPr>
      <p:grpSpPr>
        <a:xfrm>
          <a:off x="0" y="0"/>
          <a:ext cx="0" cy="0"/>
          <a:chOff x="0" y="0"/>
          <a:chExt cx="0" cy="0"/>
        </a:xfrm>
      </p:grpSpPr>
      <p:pic>
        <p:nvPicPr>
          <p:cNvPr descr="preencoded.png" id="240" name="Google Shape;240;p11"/>
          <p:cNvPicPr preferRelativeResize="0"/>
          <p:nvPr/>
        </p:nvPicPr>
        <p:blipFill rotWithShape="1">
          <a:blip r:embed="rId3">
            <a:alphaModFix/>
          </a:blip>
          <a:srcRect b="0" l="0" r="0" t="0"/>
          <a:stretch/>
        </p:blipFill>
        <p:spPr>
          <a:xfrm>
            <a:off x="214313" y="2047875"/>
            <a:ext cx="4138613" cy="2895600"/>
          </a:xfrm>
          <a:prstGeom prst="rect">
            <a:avLst/>
          </a:prstGeom>
          <a:noFill/>
          <a:ln>
            <a:noFill/>
          </a:ln>
        </p:spPr>
      </p:pic>
      <p:pic>
        <p:nvPicPr>
          <p:cNvPr descr="preencoded.png" id="241" name="Google Shape;241;p11"/>
          <p:cNvPicPr preferRelativeResize="0"/>
          <p:nvPr/>
        </p:nvPicPr>
        <p:blipFill rotWithShape="1">
          <a:blip r:embed="rId4">
            <a:alphaModFix/>
          </a:blip>
          <a:srcRect b="0" l="0" r="0" t="0"/>
          <a:stretch/>
        </p:blipFill>
        <p:spPr>
          <a:xfrm>
            <a:off x="333375" y="1376363"/>
            <a:ext cx="1824038" cy="838200"/>
          </a:xfrm>
          <a:prstGeom prst="rect">
            <a:avLst/>
          </a:prstGeom>
          <a:noFill/>
          <a:ln>
            <a:noFill/>
          </a:ln>
        </p:spPr>
      </p:pic>
      <p:pic>
        <p:nvPicPr>
          <p:cNvPr descr="preencoded.png" id="242" name="Google Shape;242;p11"/>
          <p:cNvPicPr preferRelativeResize="0"/>
          <p:nvPr/>
        </p:nvPicPr>
        <p:blipFill rotWithShape="1">
          <a:blip r:embed="rId5">
            <a:alphaModFix/>
          </a:blip>
          <a:srcRect b="0" l="0" r="0" t="0"/>
          <a:stretch/>
        </p:blipFill>
        <p:spPr>
          <a:xfrm>
            <a:off x="333375" y="1909763"/>
            <a:ext cx="4138613" cy="2895600"/>
          </a:xfrm>
          <a:prstGeom prst="rect">
            <a:avLst/>
          </a:prstGeom>
          <a:noFill/>
          <a:ln>
            <a:noFill/>
          </a:ln>
        </p:spPr>
      </p:pic>
      <p:pic>
        <p:nvPicPr>
          <p:cNvPr descr="preencoded.png" id="243" name="Google Shape;243;p11"/>
          <p:cNvPicPr preferRelativeResize="0"/>
          <p:nvPr/>
        </p:nvPicPr>
        <p:blipFill rotWithShape="1">
          <a:blip r:embed="rId6">
            <a:alphaModFix/>
          </a:blip>
          <a:srcRect b="0" l="0" r="0" t="0"/>
          <a:stretch/>
        </p:blipFill>
        <p:spPr>
          <a:xfrm>
            <a:off x="4576763" y="1062038"/>
            <a:ext cx="4367213" cy="3857625"/>
          </a:xfrm>
          <a:prstGeom prst="rect">
            <a:avLst/>
          </a:prstGeom>
          <a:noFill/>
          <a:ln>
            <a:noFill/>
          </a:ln>
        </p:spPr>
      </p:pic>
      <p:pic>
        <p:nvPicPr>
          <p:cNvPr descr="preencoded.png" id="244" name="Google Shape;244;p11"/>
          <p:cNvPicPr preferRelativeResize="0"/>
          <p:nvPr/>
        </p:nvPicPr>
        <p:blipFill rotWithShape="1">
          <a:blip r:embed="rId7">
            <a:alphaModFix/>
          </a:blip>
          <a:srcRect b="0" l="0" r="0" t="0"/>
          <a:stretch/>
        </p:blipFill>
        <p:spPr>
          <a:xfrm>
            <a:off x="4843463" y="3462338"/>
            <a:ext cx="2595563" cy="481013"/>
          </a:xfrm>
          <a:prstGeom prst="rect">
            <a:avLst/>
          </a:prstGeom>
          <a:noFill/>
          <a:ln>
            <a:noFill/>
          </a:ln>
        </p:spPr>
      </p:pic>
      <p:pic>
        <p:nvPicPr>
          <p:cNvPr descr="preencoded.png" id="245" name="Google Shape;245;p11"/>
          <p:cNvPicPr preferRelativeResize="0"/>
          <p:nvPr/>
        </p:nvPicPr>
        <p:blipFill rotWithShape="1">
          <a:blip r:embed="rId8">
            <a:alphaModFix/>
          </a:blip>
          <a:srcRect b="0" l="0" r="0" t="0"/>
          <a:stretch/>
        </p:blipFill>
        <p:spPr>
          <a:xfrm>
            <a:off x="481013" y="4033838"/>
            <a:ext cx="3833813" cy="628650"/>
          </a:xfrm>
          <a:prstGeom prst="rect">
            <a:avLst/>
          </a:prstGeom>
          <a:noFill/>
          <a:ln>
            <a:noFill/>
          </a:ln>
        </p:spPr>
      </p:pic>
      <p:pic>
        <p:nvPicPr>
          <p:cNvPr descr="preencoded.png" id="246" name="Google Shape;246;p11"/>
          <p:cNvPicPr preferRelativeResize="0"/>
          <p:nvPr/>
        </p:nvPicPr>
        <p:blipFill rotWithShape="1">
          <a:blip r:embed="rId9">
            <a:alphaModFix/>
          </a:blip>
          <a:srcRect b="0" l="0" r="0" t="0"/>
          <a:stretch/>
        </p:blipFill>
        <p:spPr>
          <a:xfrm>
            <a:off x="414338" y="1452563"/>
            <a:ext cx="376238" cy="376238"/>
          </a:xfrm>
          <a:prstGeom prst="rect">
            <a:avLst/>
          </a:prstGeom>
          <a:noFill/>
          <a:ln>
            <a:noFill/>
          </a:ln>
        </p:spPr>
      </p:pic>
      <p:pic>
        <p:nvPicPr>
          <p:cNvPr descr="preencoded.png" id="247" name="Google Shape;247;p11"/>
          <p:cNvPicPr preferRelativeResize="0"/>
          <p:nvPr/>
        </p:nvPicPr>
        <p:blipFill rotWithShape="1">
          <a:blip r:embed="rId10">
            <a:alphaModFix/>
          </a:blip>
          <a:srcRect b="0" l="0" r="0" t="0"/>
          <a:stretch/>
        </p:blipFill>
        <p:spPr>
          <a:xfrm>
            <a:off x="4886325" y="1352550"/>
            <a:ext cx="842963" cy="476250"/>
          </a:xfrm>
          <a:prstGeom prst="rect">
            <a:avLst/>
          </a:prstGeom>
          <a:noFill/>
          <a:ln>
            <a:noFill/>
          </a:ln>
        </p:spPr>
      </p:pic>
      <p:pic>
        <p:nvPicPr>
          <p:cNvPr descr="preencoded.png" id="248" name="Google Shape;248;p11"/>
          <p:cNvPicPr preferRelativeResize="0"/>
          <p:nvPr/>
        </p:nvPicPr>
        <p:blipFill rotWithShape="1">
          <a:blip r:embed="rId11">
            <a:alphaModFix/>
          </a:blip>
          <a:srcRect b="0" l="0" r="0" t="0"/>
          <a:stretch/>
        </p:blipFill>
        <p:spPr>
          <a:xfrm>
            <a:off x="4843463" y="4033838"/>
            <a:ext cx="3833813" cy="628650"/>
          </a:xfrm>
          <a:prstGeom prst="rect">
            <a:avLst/>
          </a:prstGeom>
          <a:noFill/>
          <a:ln>
            <a:noFill/>
          </a:ln>
        </p:spPr>
      </p:pic>
      <p:sp>
        <p:nvSpPr>
          <p:cNvPr id="249" name="Google Shape;249;p11"/>
          <p:cNvSpPr/>
          <p:nvPr/>
        </p:nvSpPr>
        <p:spPr>
          <a:xfrm>
            <a:off x="333375" y="866775"/>
            <a:ext cx="3176588" cy="161925"/>
          </a:xfrm>
          <a:prstGeom prst="rect">
            <a:avLst/>
          </a:prstGeom>
          <a:noFill/>
          <a:ln>
            <a:noFill/>
          </a:ln>
        </p:spPr>
        <p:txBody>
          <a:bodyPr anchorCtr="0" anchor="t" bIns="0" lIns="0" spcFirstLastPara="1" rIns="0" wrap="square" tIns="0">
            <a:noAutofit/>
          </a:bodyPr>
          <a:lstStyle/>
          <a:p>
            <a:pPr indent="0" lvl="0" marL="0" marR="0" rtl="0" algn="l">
              <a:lnSpc>
                <a:spcPct val="111128"/>
              </a:lnSpc>
              <a:spcBef>
                <a:spcPts val="0"/>
              </a:spcBef>
              <a:spcAft>
                <a:spcPts val="0"/>
              </a:spcAft>
              <a:buClr>
                <a:srgbClr val="BAC9FF"/>
              </a:buClr>
              <a:buSzPts val="1000"/>
              <a:buFont typeface="Plus Jakarta Sans Medium"/>
              <a:buNone/>
            </a:pPr>
            <a:r>
              <a:rPr b="0" i="1" lang="en" sz="1000" u="none" cap="none" strike="noStrike">
                <a:solidFill>
                  <a:srgbClr val="BAC9FF"/>
                </a:solidFill>
                <a:latin typeface="Plus Jakarta Sans Medium"/>
                <a:ea typeface="Plus Jakarta Sans Medium"/>
                <a:cs typeface="Plus Jakarta Sans Medium"/>
                <a:sym typeface="Plus Jakarta Sans Medium"/>
              </a:rPr>
              <a:t>Covered by Medicaid, at no cost to families. </a:t>
            </a:r>
            <a:endParaRPr b="0" i="0" sz="1000" u="none" cap="none" strike="noStrike">
              <a:solidFill>
                <a:schemeClr val="dk1"/>
              </a:solidFill>
              <a:latin typeface="Calibri"/>
              <a:ea typeface="Calibri"/>
              <a:cs typeface="Calibri"/>
              <a:sym typeface="Calibri"/>
            </a:endParaRPr>
          </a:p>
        </p:txBody>
      </p:sp>
      <p:sp>
        <p:nvSpPr>
          <p:cNvPr id="250" name="Google Shape;250;p11"/>
          <p:cNvSpPr/>
          <p:nvPr/>
        </p:nvSpPr>
        <p:spPr>
          <a:xfrm>
            <a:off x="333375" y="547688"/>
            <a:ext cx="8582025" cy="257175"/>
          </a:xfrm>
          <a:prstGeom prst="rect">
            <a:avLst/>
          </a:prstGeom>
          <a:noFill/>
          <a:ln>
            <a:noFill/>
          </a:ln>
        </p:spPr>
        <p:txBody>
          <a:bodyPr anchorCtr="0" anchor="t" bIns="0" lIns="0" spcFirstLastPara="1" rIns="0" wrap="square" tIns="0">
            <a:noAutofit/>
          </a:bodyPr>
          <a:lstStyle/>
          <a:p>
            <a:pPr indent="0" lvl="0" marL="0" marR="0" rtl="0" algn="l">
              <a:lnSpc>
                <a:spcPct val="104303"/>
              </a:lnSpc>
              <a:spcBef>
                <a:spcPts val="0"/>
              </a:spcBef>
              <a:spcAft>
                <a:spcPts val="0"/>
              </a:spcAft>
              <a:buClr>
                <a:srgbClr val="F8FFEC"/>
              </a:buClr>
              <a:buSzPts val="1700"/>
              <a:buFont typeface="Plus Jakarta Sans Light"/>
              <a:buNone/>
            </a:pPr>
            <a:r>
              <a:rPr b="0" i="0" lang="en" sz="1700" u="none" cap="none" strike="noStrike">
                <a:solidFill>
                  <a:srgbClr val="F8FFEC"/>
                </a:solidFill>
                <a:latin typeface="Plus Jakarta Sans Light"/>
                <a:ea typeface="Plus Jakarta Sans Light"/>
                <a:cs typeface="Plus Jakarta Sans Light"/>
                <a:sym typeface="Plus Jakarta Sans Light"/>
              </a:rPr>
              <a:t>Access · Timely Care · </a:t>
            </a:r>
            <a:r>
              <a:rPr b="1" i="0" lang="en" sz="1700" u="none" cap="none" strike="noStrike">
                <a:solidFill>
                  <a:srgbClr val="F8FFEC"/>
                </a:solidFill>
                <a:latin typeface="Plus Jakarta Sans ExtraBold"/>
                <a:ea typeface="Plus Jakarta Sans ExtraBold"/>
                <a:cs typeface="Plus Jakarta Sans ExtraBold"/>
                <a:sym typeface="Plus Jakarta Sans ExtraBold"/>
              </a:rPr>
              <a:t>Continuity</a:t>
            </a:r>
            <a:r>
              <a:rPr b="0" i="0" lang="en" sz="1700" u="none" cap="none" strike="noStrike">
                <a:solidFill>
                  <a:srgbClr val="F8FFEC"/>
                </a:solidFill>
                <a:latin typeface="Plus Jakarta Sans Light"/>
                <a:ea typeface="Plus Jakarta Sans Light"/>
                <a:cs typeface="Plus Jakarta Sans Light"/>
                <a:sym typeface="Plus Jakarta Sans Light"/>
              </a:rPr>
              <a:t> · Caregiver Support </a:t>
            </a:r>
            <a:endParaRPr b="0" i="0" sz="1700" u="none" cap="none" strike="noStrike">
              <a:solidFill>
                <a:schemeClr val="dk1"/>
              </a:solidFill>
              <a:latin typeface="Calibri"/>
              <a:ea typeface="Calibri"/>
              <a:cs typeface="Calibri"/>
              <a:sym typeface="Calibri"/>
            </a:endParaRPr>
          </a:p>
        </p:txBody>
      </p:sp>
      <p:sp>
        <p:nvSpPr>
          <p:cNvPr id="251" name="Google Shape;251;p11"/>
          <p:cNvSpPr/>
          <p:nvPr/>
        </p:nvSpPr>
        <p:spPr>
          <a:xfrm>
            <a:off x="333375" y="309563"/>
            <a:ext cx="1266825" cy="142875"/>
          </a:xfrm>
          <a:prstGeom prst="rect">
            <a:avLst/>
          </a:prstGeom>
          <a:noFill/>
          <a:ln>
            <a:noFill/>
          </a:ln>
        </p:spPr>
        <p:txBody>
          <a:bodyPr anchorCtr="0" anchor="t" bIns="0" lIns="0" spcFirstLastPara="1" rIns="0" wrap="square" tIns="0">
            <a:noAutofit/>
          </a:bodyPr>
          <a:lstStyle/>
          <a:p>
            <a:pPr indent="0" lvl="0" marL="0" marR="0" rtl="0" algn="l">
              <a:lnSpc>
                <a:spcPct val="106277"/>
              </a:lnSpc>
              <a:spcBef>
                <a:spcPts val="0"/>
              </a:spcBef>
              <a:spcAft>
                <a:spcPts val="0"/>
              </a:spcAft>
              <a:buClr>
                <a:srgbClr val="BAC9FF"/>
              </a:buClr>
              <a:buSzPts val="900"/>
              <a:buFont typeface="Plus Jakarta Sans ExtraBold"/>
              <a:buNone/>
            </a:pPr>
            <a:r>
              <a:rPr b="0" i="0" lang="en" sz="900" u="none" cap="none" strike="noStrike">
                <a:solidFill>
                  <a:srgbClr val="BAC9FF"/>
                </a:solidFill>
                <a:latin typeface="Plus Jakarta Sans ExtraBold"/>
                <a:ea typeface="Plus Jakarta Sans ExtraBold"/>
                <a:cs typeface="Plus Jakarta Sans ExtraBold"/>
                <a:sym typeface="Plus Jakarta Sans ExtraBold"/>
              </a:rPr>
              <a:t>WHAT IT LOOKS LIKE </a:t>
            </a:r>
            <a:endParaRPr b="0" i="0" sz="900" u="none" cap="none" strike="noStrike">
              <a:solidFill>
                <a:schemeClr val="dk1"/>
              </a:solidFill>
              <a:latin typeface="Calibri"/>
              <a:ea typeface="Calibri"/>
              <a:cs typeface="Calibri"/>
              <a:sym typeface="Calibri"/>
            </a:endParaRPr>
          </a:p>
        </p:txBody>
      </p:sp>
      <p:sp>
        <p:nvSpPr>
          <p:cNvPr id="252" name="Google Shape;252;p11"/>
          <p:cNvSpPr/>
          <p:nvPr/>
        </p:nvSpPr>
        <p:spPr>
          <a:xfrm>
            <a:off x="795338" y="1566863"/>
            <a:ext cx="1085850" cy="147638"/>
          </a:xfrm>
          <a:prstGeom prst="rect">
            <a:avLst/>
          </a:prstGeom>
          <a:noFill/>
          <a:ln>
            <a:noFill/>
          </a:ln>
        </p:spPr>
        <p:txBody>
          <a:bodyPr anchorCtr="0" anchor="t" bIns="0" lIns="0" spcFirstLastPara="1" rIns="0" wrap="square" tIns="0">
            <a:noAutofit/>
          </a:bodyPr>
          <a:lstStyle/>
          <a:p>
            <a:pPr indent="0" lvl="0" marL="0" marR="0" rtl="0" algn="ctr">
              <a:lnSpc>
                <a:spcPct val="110500"/>
              </a:lnSpc>
              <a:spcBef>
                <a:spcPts val="0"/>
              </a:spcBef>
              <a:spcAft>
                <a:spcPts val="0"/>
              </a:spcAft>
              <a:buClr>
                <a:srgbClr val="F2F2F2"/>
              </a:buClr>
              <a:buSzPts val="900"/>
              <a:buFont typeface="Plus Jakarta Sans"/>
              <a:buNone/>
            </a:pPr>
            <a:r>
              <a:rPr b="0" i="0" lang="en" sz="900" u="none" cap="none" strike="noStrike">
                <a:solidFill>
                  <a:srgbClr val="F2F2F2"/>
                </a:solidFill>
                <a:latin typeface="Plus Jakarta Sans"/>
                <a:ea typeface="Plus Jakarta Sans"/>
                <a:cs typeface="Plus Jakarta Sans"/>
                <a:sym typeface="Plus Jakarta Sans"/>
              </a:rPr>
              <a:t>CURRENT STATE </a:t>
            </a:r>
            <a:endParaRPr b="0" i="0" sz="900" u="none" cap="none" strike="noStrike">
              <a:solidFill>
                <a:schemeClr val="dk1"/>
              </a:solidFill>
              <a:latin typeface="Calibri"/>
              <a:ea typeface="Calibri"/>
              <a:cs typeface="Calibri"/>
              <a:sym typeface="Calibri"/>
            </a:endParaRPr>
          </a:p>
        </p:txBody>
      </p:sp>
      <p:sp>
        <p:nvSpPr>
          <p:cNvPr id="253" name="Google Shape;253;p11"/>
          <p:cNvSpPr/>
          <p:nvPr/>
        </p:nvSpPr>
        <p:spPr>
          <a:xfrm>
            <a:off x="5319713" y="3576638"/>
            <a:ext cx="2095500" cy="252413"/>
          </a:xfrm>
          <a:prstGeom prst="rect">
            <a:avLst/>
          </a:prstGeom>
          <a:noFill/>
          <a:ln>
            <a:noFill/>
          </a:ln>
        </p:spPr>
        <p:txBody>
          <a:bodyPr anchorCtr="0" anchor="ctr" bIns="0" lIns="0" spcFirstLastPara="1" rIns="0" wrap="square" tIns="0">
            <a:noAutofit/>
          </a:bodyPr>
          <a:lstStyle/>
          <a:p>
            <a:pPr indent="0" lvl="0" marL="0" marR="0" rtl="0" algn="l">
              <a:lnSpc>
                <a:spcPct val="106277"/>
              </a:lnSpc>
              <a:spcBef>
                <a:spcPts val="0"/>
              </a:spcBef>
              <a:spcAft>
                <a:spcPts val="0"/>
              </a:spcAft>
              <a:buClr>
                <a:srgbClr val="6D4C81"/>
              </a:buClr>
              <a:buSzPts val="900"/>
              <a:buFont typeface="Plus Jakarta Sans"/>
              <a:buNone/>
            </a:pPr>
            <a:r>
              <a:rPr b="1" i="0" lang="en" sz="900" u="none" cap="none" strike="noStrike">
                <a:solidFill>
                  <a:srgbClr val="6D4C81"/>
                </a:solidFill>
                <a:latin typeface="Plus Jakarta Sans"/>
                <a:ea typeface="Plus Jakarta Sans"/>
                <a:cs typeface="Plus Jakarta Sans"/>
                <a:sym typeface="Plus Jakarta Sans"/>
              </a:rPr>
              <a:t>INTENTIONALLY VIRTUAL</a:t>
            </a:r>
            <a:endParaRPr b="0" i="0" sz="900" u="none" cap="none" strike="noStrike">
              <a:solidFill>
                <a:schemeClr val="dk1"/>
              </a:solidFill>
              <a:latin typeface="Calibri"/>
              <a:ea typeface="Calibri"/>
              <a:cs typeface="Calibri"/>
              <a:sym typeface="Calibri"/>
            </a:endParaRPr>
          </a:p>
        </p:txBody>
      </p:sp>
      <p:sp>
        <p:nvSpPr>
          <p:cNvPr id="254" name="Google Shape;254;p11"/>
          <p:cNvSpPr/>
          <p:nvPr/>
        </p:nvSpPr>
        <p:spPr>
          <a:xfrm>
            <a:off x="709613" y="4148138"/>
            <a:ext cx="3400425" cy="40005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2F2F2"/>
              </a:buClr>
              <a:buSzPts val="1100"/>
              <a:buFont typeface="Plus Jakarta Sans Light"/>
              <a:buNone/>
            </a:pPr>
            <a:r>
              <a:rPr b="0" i="0" lang="en" sz="1100" u="none" cap="none" strike="noStrike">
                <a:solidFill>
                  <a:srgbClr val="F2F2F2"/>
                </a:solidFill>
                <a:latin typeface="Plus Jakarta Sans Light"/>
                <a:ea typeface="Plus Jakarta Sans Light"/>
                <a:cs typeface="Plus Jakarta Sans Light"/>
                <a:sym typeface="Plus Jakarta Sans Light"/>
              </a:rPr>
              <a:t>When placement changes, care stops. Youth start over with a new provider, or stop telling their story at all. </a:t>
            </a:r>
            <a:endParaRPr b="0" i="0" sz="1100" u="none" cap="none" strike="noStrike">
              <a:solidFill>
                <a:schemeClr val="dk1"/>
              </a:solidFill>
              <a:latin typeface="Calibri"/>
              <a:ea typeface="Calibri"/>
              <a:cs typeface="Calibri"/>
              <a:sym typeface="Calibri"/>
            </a:endParaRPr>
          </a:p>
        </p:txBody>
      </p:sp>
      <p:sp>
        <p:nvSpPr>
          <p:cNvPr id="255" name="Google Shape;255;p11"/>
          <p:cNvSpPr/>
          <p:nvPr/>
        </p:nvSpPr>
        <p:spPr>
          <a:xfrm>
            <a:off x="528638" y="2162175"/>
            <a:ext cx="3814763" cy="14859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Every Move Means Starting Over </a:t>
            </a:r>
            <a:endParaRPr b="0" i="0" sz="3000" u="none" cap="none" strike="noStrike">
              <a:solidFill>
                <a:schemeClr val="dk1"/>
              </a:solidFill>
              <a:latin typeface="Calibri"/>
              <a:ea typeface="Calibri"/>
              <a:cs typeface="Calibri"/>
              <a:sym typeface="Calibri"/>
            </a:endParaRPr>
          </a:p>
        </p:txBody>
      </p:sp>
      <p:sp>
        <p:nvSpPr>
          <p:cNvPr id="256" name="Google Shape;256;p11"/>
          <p:cNvSpPr/>
          <p:nvPr/>
        </p:nvSpPr>
        <p:spPr>
          <a:xfrm>
            <a:off x="4886325"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6D4C81"/>
              </a:buClr>
              <a:buSzPts val="3000"/>
              <a:buFont typeface="Plus Jakarta Sans"/>
              <a:buNone/>
            </a:pPr>
            <a:r>
              <a:rPr b="1" i="0" lang="en" sz="3000" u="none" cap="none" strike="noStrike">
                <a:solidFill>
                  <a:srgbClr val="6D4C81"/>
                </a:solidFill>
                <a:latin typeface="Plus Jakarta Sans"/>
                <a:ea typeface="Plus Jakarta Sans"/>
                <a:cs typeface="Plus Jakarta Sans"/>
                <a:sym typeface="Plus Jakarta Sans"/>
              </a:rPr>
              <a:t>Care Moves With Every Placement </a:t>
            </a:r>
            <a:endParaRPr b="0" i="0" sz="3000" u="none" cap="none" strike="noStrike">
              <a:solidFill>
                <a:schemeClr val="dk1"/>
              </a:solidFill>
              <a:latin typeface="Calibri"/>
              <a:ea typeface="Calibri"/>
              <a:cs typeface="Calibri"/>
              <a:sym typeface="Calibri"/>
            </a:endParaRPr>
          </a:p>
        </p:txBody>
      </p:sp>
      <p:sp>
        <p:nvSpPr>
          <p:cNvPr id="257" name="Google Shape;257;p11"/>
          <p:cNvSpPr/>
          <p:nvPr/>
        </p:nvSpPr>
        <p:spPr>
          <a:xfrm>
            <a:off x="5072063" y="4148138"/>
            <a:ext cx="3124200" cy="40005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8FFEC"/>
              </a:buClr>
              <a:buSzPts val="1100"/>
              <a:buFont typeface="Plus Jakarta Sans SemiBold"/>
              <a:buNone/>
            </a:pPr>
            <a:r>
              <a:rPr b="0" i="0" lang="en" sz="1100" u="none" cap="none" strike="noStrike">
                <a:solidFill>
                  <a:srgbClr val="F8FFEC"/>
                </a:solidFill>
                <a:latin typeface="Plus Jakarta Sans SemiBold"/>
                <a:ea typeface="Plus Jakarta Sans SemiBold"/>
                <a:cs typeface="Plus Jakarta Sans SemiBold"/>
                <a:sym typeface="Plus Jakarta Sans SemiBold"/>
              </a:rPr>
              <a:t>The same clinician continues through every move, with no new intake or waitlist.</a:t>
            </a:r>
            <a:endParaRPr b="0" i="0" sz="1100" u="none" cap="none" strike="noStrike">
              <a:solidFill>
                <a:schemeClr val="dk1"/>
              </a:solidFill>
              <a:latin typeface="Calibri"/>
              <a:ea typeface="Calibri"/>
              <a:cs typeface="Calibri"/>
              <a:sym typeface="Calibri"/>
            </a:endParaRPr>
          </a:p>
        </p:txBody>
      </p:sp>
      <p:sp>
        <p:nvSpPr>
          <p:cNvPr id="258" name="Google Shape;258;p11"/>
          <p:cNvSpPr txBox="1"/>
          <p:nvPr>
            <p:ph idx="4294967295" type="sldNum"/>
          </p:nvPr>
        </p:nvSpPr>
        <p:spPr>
          <a:xfrm>
            <a:off x="8778240" y="4834890"/>
            <a:ext cx="4000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635F"/>
        </a:solidFill>
      </p:bgPr>
    </p:bg>
    <p:spTree>
      <p:nvGrpSpPr>
        <p:cNvPr id="263" name="Shape 263"/>
        <p:cNvGrpSpPr/>
        <p:nvPr/>
      </p:nvGrpSpPr>
      <p:grpSpPr>
        <a:xfrm>
          <a:off x="0" y="0"/>
          <a:ext cx="0" cy="0"/>
          <a:chOff x="0" y="0"/>
          <a:chExt cx="0" cy="0"/>
        </a:xfrm>
      </p:grpSpPr>
      <p:pic>
        <p:nvPicPr>
          <p:cNvPr descr="preencoded.png" id="264" name="Google Shape;264;p12"/>
          <p:cNvPicPr preferRelativeResize="0"/>
          <p:nvPr/>
        </p:nvPicPr>
        <p:blipFill rotWithShape="1">
          <a:blip r:embed="rId3">
            <a:alphaModFix/>
          </a:blip>
          <a:srcRect b="0" l="0" r="0" t="0"/>
          <a:stretch/>
        </p:blipFill>
        <p:spPr>
          <a:xfrm>
            <a:off x="214313" y="2047875"/>
            <a:ext cx="4138613" cy="2895600"/>
          </a:xfrm>
          <a:prstGeom prst="rect">
            <a:avLst/>
          </a:prstGeom>
          <a:noFill/>
          <a:ln>
            <a:noFill/>
          </a:ln>
        </p:spPr>
      </p:pic>
      <p:pic>
        <p:nvPicPr>
          <p:cNvPr descr="preencoded.png" id="265" name="Google Shape;265;p12"/>
          <p:cNvPicPr preferRelativeResize="0"/>
          <p:nvPr/>
        </p:nvPicPr>
        <p:blipFill rotWithShape="1">
          <a:blip r:embed="rId4">
            <a:alphaModFix/>
          </a:blip>
          <a:srcRect b="0" l="0" r="0" t="0"/>
          <a:stretch/>
        </p:blipFill>
        <p:spPr>
          <a:xfrm>
            <a:off x="333375" y="1376363"/>
            <a:ext cx="1824038" cy="838200"/>
          </a:xfrm>
          <a:prstGeom prst="rect">
            <a:avLst/>
          </a:prstGeom>
          <a:noFill/>
          <a:ln>
            <a:noFill/>
          </a:ln>
        </p:spPr>
      </p:pic>
      <p:pic>
        <p:nvPicPr>
          <p:cNvPr descr="preencoded.png" id="266" name="Google Shape;266;p12"/>
          <p:cNvPicPr preferRelativeResize="0"/>
          <p:nvPr/>
        </p:nvPicPr>
        <p:blipFill rotWithShape="1">
          <a:blip r:embed="rId5">
            <a:alphaModFix/>
          </a:blip>
          <a:srcRect b="0" l="0" r="0" t="0"/>
          <a:stretch/>
        </p:blipFill>
        <p:spPr>
          <a:xfrm>
            <a:off x="333375" y="1909763"/>
            <a:ext cx="4138613" cy="2895600"/>
          </a:xfrm>
          <a:prstGeom prst="rect">
            <a:avLst/>
          </a:prstGeom>
          <a:noFill/>
          <a:ln>
            <a:noFill/>
          </a:ln>
        </p:spPr>
      </p:pic>
      <p:pic>
        <p:nvPicPr>
          <p:cNvPr descr="preencoded.png" id="267" name="Google Shape;267;p12"/>
          <p:cNvPicPr preferRelativeResize="0"/>
          <p:nvPr/>
        </p:nvPicPr>
        <p:blipFill rotWithShape="1">
          <a:blip r:embed="rId6">
            <a:alphaModFix/>
          </a:blip>
          <a:srcRect b="0" l="0" r="0" t="0"/>
          <a:stretch/>
        </p:blipFill>
        <p:spPr>
          <a:xfrm>
            <a:off x="4576763" y="1062038"/>
            <a:ext cx="4367213" cy="3857625"/>
          </a:xfrm>
          <a:prstGeom prst="rect">
            <a:avLst/>
          </a:prstGeom>
          <a:noFill/>
          <a:ln>
            <a:noFill/>
          </a:ln>
        </p:spPr>
      </p:pic>
      <p:pic>
        <p:nvPicPr>
          <p:cNvPr descr="preencoded.png" id="268" name="Google Shape;268;p12"/>
          <p:cNvPicPr preferRelativeResize="0"/>
          <p:nvPr/>
        </p:nvPicPr>
        <p:blipFill rotWithShape="1">
          <a:blip r:embed="rId7">
            <a:alphaModFix/>
          </a:blip>
          <a:srcRect b="0" l="0" r="0" t="0"/>
          <a:stretch/>
        </p:blipFill>
        <p:spPr>
          <a:xfrm>
            <a:off x="4843463" y="3462338"/>
            <a:ext cx="2405063" cy="481013"/>
          </a:xfrm>
          <a:prstGeom prst="rect">
            <a:avLst/>
          </a:prstGeom>
          <a:noFill/>
          <a:ln>
            <a:noFill/>
          </a:ln>
        </p:spPr>
      </p:pic>
      <p:pic>
        <p:nvPicPr>
          <p:cNvPr descr="preencoded.png" id="269" name="Google Shape;269;p12"/>
          <p:cNvPicPr preferRelativeResize="0"/>
          <p:nvPr/>
        </p:nvPicPr>
        <p:blipFill rotWithShape="1">
          <a:blip r:embed="rId8">
            <a:alphaModFix/>
          </a:blip>
          <a:srcRect b="0" l="0" r="0" t="0"/>
          <a:stretch/>
        </p:blipFill>
        <p:spPr>
          <a:xfrm>
            <a:off x="481013" y="4033838"/>
            <a:ext cx="3833813" cy="628650"/>
          </a:xfrm>
          <a:prstGeom prst="rect">
            <a:avLst/>
          </a:prstGeom>
          <a:noFill/>
          <a:ln>
            <a:noFill/>
          </a:ln>
        </p:spPr>
      </p:pic>
      <p:pic>
        <p:nvPicPr>
          <p:cNvPr descr="preencoded.png" id="270" name="Google Shape;270;p12"/>
          <p:cNvPicPr preferRelativeResize="0"/>
          <p:nvPr/>
        </p:nvPicPr>
        <p:blipFill rotWithShape="1">
          <a:blip r:embed="rId9">
            <a:alphaModFix/>
          </a:blip>
          <a:srcRect b="0" l="0" r="0" t="0"/>
          <a:stretch/>
        </p:blipFill>
        <p:spPr>
          <a:xfrm>
            <a:off x="414338" y="1452563"/>
            <a:ext cx="376238" cy="376238"/>
          </a:xfrm>
          <a:prstGeom prst="rect">
            <a:avLst/>
          </a:prstGeom>
          <a:noFill/>
          <a:ln>
            <a:noFill/>
          </a:ln>
        </p:spPr>
      </p:pic>
      <p:pic>
        <p:nvPicPr>
          <p:cNvPr descr="preencoded.png" id="271" name="Google Shape;271;p12"/>
          <p:cNvPicPr preferRelativeResize="0"/>
          <p:nvPr/>
        </p:nvPicPr>
        <p:blipFill rotWithShape="1">
          <a:blip r:embed="rId10">
            <a:alphaModFix/>
          </a:blip>
          <a:srcRect b="0" l="0" r="0" t="0"/>
          <a:stretch/>
        </p:blipFill>
        <p:spPr>
          <a:xfrm>
            <a:off x="4886325" y="1352550"/>
            <a:ext cx="842963" cy="476250"/>
          </a:xfrm>
          <a:prstGeom prst="rect">
            <a:avLst/>
          </a:prstGeom>
          <a:noFill/>
          <a:ln>
            <a:noFill/>
          </a:ln>
        </p:spPr>
      </p:pic>
      <p:pic>
        <p:nvPicPr>
          <p:cNvPr descr="preencoded.png" id="272" name="Google Shape;272;p12"/>
          <p:cNvPicPr preferRelativeResize="0"/>
          <p:nvPr/>
        </p:nvPicPr>
        <p:blipFill rotWithShape="1">
          <a:blip r:embed="rId11">
            <a:alphaModFix/>
          </a:blip>
          <a:srcRect b="0" l="0" r="0" t="0"/>
          <a:stretch/>
        </p:blipFill>
        <p:spPr>
          <a:xfrm>
            <a:off x="4843463" y="4033838"/>
            <a:ext cx="3833813" cy="628650"/>
          </a:xfrm>
          <a:prstGeom prst="rect">
            <a:avLst/>
          </a:prstGeom>
          <a:noFill/>
          <a:ln>
            <a:noFill/>
          </a:ln>
        </p:spPr>
      </p:pic>
      <p:sp>
        <p:nvSpPr>
          <p:cNvPr id="273" name="Google Shape;273;p12"/>
          <p:cNvSpPr/>
          <p:nvPr/>
        </p:nvSpPr>
        <p:spPr>
          <a:xfrm>
            <a:off x="333375" y="866775"/>
            <a:ext cx="3176588" cy="161925"/>
          </a:xfrm>
          <a:prstGeom prst="rect">
            <a:avLst/>
          </a:prstGeom>
          <a:noFill/>
          <a:ln>
            <a:noFill/>
          </a:ln>
        </p:spPr>
        <p:txBody>
          <a:bodyPr anchorCtr="0" anchor="t" bIns="0" lIns="0" spcFirstLastPara="1" rIns="0" wrap="square" tIns="0">
            <a:noAutofit/>
          </a:bodyPr>
          <a:lstStyle/>
          <a:p>
            <a:pPr indent="0" lvl="0" marL="0" marR="0" rtl="0" algn="l">
              <a:lnSpc>
                <a:spcPct val="111128"/>
              </a:lnSpc>
              <a:spcBef>
                <a:spcPts val="0"/>
              </a:spcBef>
              <a:spcAft>
                <a:spcPts val="0"/>
              </a:spcAft>
              <a:buClr>
                <a:srgbClr val="BAC9FF"/>
              </a:buClr>
              <a:buSzPts val="1000"/>
              <a:buFont typeface="Plus Jakarta Sans Medium"/>
              <a:buNone/>
            </a:pPr>
            <a:r>
              <a:rPr b="0" i="1" lang="en" sz="1000" u="none" cap="none" strike="noStrike">
                <a:solidFill>
                  <a:srgbClr val="BAC9FF"/>
                </a:solidFill>
                <a:latin typeface="Plus Jakarta Sans Medium"/>
                <a:ea typeface="Plus Jakarta Sans Medium"/>
                <a:cs typeface="Plus Jakarta Sans Medium"/>
                <a:sym typeface="Plus Jakarta Sans Medium"/>
              </a:rPr>
              <a:t>Covered by Medicaid, at no cost to families. </a:t>
            </a:r>
            <a:endParaRPr b="0" i="0" sz="1000" u="none" cap="none" strike="noStrike">
              <a:solidFill>
                <a:schemeClr val="dk1"/>
              </a:solidFill>
              <a:latin typeface="Calibri"/>
              <a:ea typeface="Calibri"/>
              <a:cs typeface="Calibri"/>
              <a:sym typeface="Calibri"/>
            </a:endParaRPr>
          </a:p>
        </p:txBody>
      </p:sp>
      <p:sp>
        <p:nvSpPr>
          <p:cNvPr id="274" name="Google Shape;274;p12"/>
          <p:cNvSpPr/>
          <p:nvPr/>
        </p:nvSpPr>
        <p:spPr>
          <a:xfrm>
            <a:off x="333375" y="547688"/>
            <a:ext cx="8582025" cy="257175"/>
          </a:xfrm>
          <a:prstGeom prst="rect">
            <a:avLst/>
          </a:prstGeom>
          <a:noFill/>
          <a:ln>
            <a:noFill/>
          </a:ln>
        </p:spPr>
        <p:txBody>
          <a:bodyPr anchorCtr="0" anchor="t" bIns="0" lIns="0" spcFirstLastPara="1" rIns="0" wrap="square" tIns="0">
            <a:noAutofit/>
          </a:bodyPr>
          <a:lstStyle/>
          <a:p>
            <a:pPr indent="0" lvl="0" marL="0" marR="0" rtl="0" algn="l">
              <a:lnSpc>
                <a:spcPct val="104303"/>
              </a:lnSpc>
              <a:spcBef>
                <a:spcPts val="0"/>
              </a:spcBef>
              <a:spcAft>
                <a:spcPts val="0"/>
              </a:spcAft>
              <a:buClr>
                <a:srgbClr val="F8FFEC"/>
              </a:buClr>
              <a:buSzPts val="1700"/>
              <a:buFont typeface="Plus Jakarta Sans Light"/>
              <a:buNone/>
            </a:pPr>
            <a:r>
              <a:rPr b="0" i="0" lang="en" sz="1700" u="none" cap="none" strike="noStrike">
                <a:solidFill>
                  <a:srgbClr val="F8FFEC"/>
                </a:solidFill>
                <a:latin typeface="Plus Jakarta Sans Light"/>
                <a:ea typeface="Plus Jakarta Sans Light"/>
                <a:cs typeface="Plus Jakarta Sans Light"/>
                <a:sym typeface="Plus Jakarta Sans Light"/>
              </a:rPr>
              <a:t>Access · Timely Care · Continuity · </a:t>
            </a:r>
            <a:r>
              <a:rPr b="1" i="0" lang="en" sz="1700" u="none" cap="none" strike="noStrike">
                <a:solidFill>
                  <a:srgbClr val="F8FFEC"/>
                </a:solidFill>
                <a:latin typeface="Plus Jakarta Sans ExtraBold"/>
                <a:ea typeface="Plus Jakarta Sans ExtraBold"/>
                <a:cs typeface="Plus Jakarta Sans ExtraBold"/>
                <a:sym typeface="Plus Jakarta Sans ExtraBold"/>
              </a:rPr>
              <a:t>Caregiver Support</a:t>
            </a:r>
            <a:r>
              <a:rPr b="0" i="0" lang="en" sz="1700" u="none" cap="none" strike="noStrike">
                <a:solidFill>
                  <a:srgbClr val="F8FFEC"/>
                </a:solidFill>
                <a:latin typeface="Plus Jakarta Sans Light"/>
                <a:ea typeface="Plus Jakarta Sans Light"/>
                <a:cs typeface="Plus Jakarta Sans Light"/>
                <a:sym typeface="Plus Jakarta Sans Light"/>
              </a:rPr>
              <a:t> </a:t>
            </a:r>
            <a:endParaRPr b="0" i="0" sz="1700" u="none" cap="none" strike="noStrike">
              <a:solidFill>
                <a:schemeClr val="dk1"/>
              </a:solidFill>
              <a:latin typeface="Calibri"/>
              <a:ea typeface="Calibri"/>
              <a:cs typeface="Calibri"/>
              <a:sym typeface="Calibri"/>
            </a:endParaRPr>
          </a:p>
        </p:txBody>
      </p:sp>
      <p:sp>
        <p:nvSpPr>
          <p:cNvPr id="275" name="Google Shape;275;p12"/>
          <p:cNvSpPr/>
          <p:nvPr/>
        </p:nvSpPr>
        <p:spPr>
          <a:xfrm>
            <a:off x="333375" y="309563"/>
            <a:ext cx="1266825" cy="142875"/>
          </a:xfrm>
          <a:prstGeom prst="rect">
            <a:avLst/>
          </a:prstGeom>
          <a:noFill/>
          <a:ln>
            <a:noFill/>
          </a:ln>
        </p:spPr>
        <p:txBody>
          <a:bodyPr anchorCtr="0" anchor="t" bIns="0" lIns="0" spcFirstLastPara="1" rIns="0" wrap="square" tIns="0">
            <a:noAutofit/>
          </a:bodyPr>
          <a:lstStyle/>
          <a:p>
            <a:pPr indent="0" lvl="0" marL="0" marR="0" rtl="0" algn="l">
              <a:lnSpc>
                <a:spcPct val="106277"/>
              </a:lnSpc>
              <a:spcBef>
                <a:spcPts val="0"/>
              </a:spcBef>
              <a:spcAft>
                <a:spcPts val="0"/>
              </a:spcAft>
              <a:buClr>
                <a:srgbClr val="BAC9FF"/>
              </a:buClr>
              <a:buSzPts val="900"/>
              <a:buFont typeface="Plus Jakarta Sans ExtraBold"/>
              <a:buNone/>
            </a:pPr>
            <a:r>
              <a:rPr b="0" i="0" lang="en" sz="900" u="none" cap="none" strike="noStrike">
                <a:solidFill>
                  <a:srgbClr val="BAC9FF"/>
                </a:solidFill>
                <a:latin typeface="Plus Jakarta Sans ExtraBold"/>
                <a:ea typeface="Plus Jakarta Sans ExtraBold"/>
                <a:cs typeface="Plus Jakarta Sans ExtraBold"/>
                <a:sym typeface="Plus Jakarta Sans ExtraBold"/>
              </a:rPr>
              <a:t>WHAT IT LOOKS LIKE </a:t>
            </a:r>
            <a:endParaRPr b="0" i="0" sz="900" u="none" cap="none" strike="noStrike">
              <a:solidFill>
                <a:schemeClr val="dk1"/>
              </a:solidFill>
              <a:latin typeface="Calibri"/>
              <a:ea typeface="Calibri"/>
              <a:cs typeface="Calibri"/>
              <a:sym typeface="Calibri"/>
            </a:endParaRPr>
          </a:p>
        </p:txBody>
      </p:sp>
      <p:sp>
        <p:nvSpPr>
          <p:cNvPr id="276" name="Google Shape;276;p12"/>
          <p:cNvSpPr/>
          <p:nvPr/>
        </p:nvSpPr>
        <p:spPr>
          <a:xfrm>
            <a:off x="795338" y="1566863"/>
            <a:ext cx="1085850" cy="147638"/>
          </a:xfrm>
          <a:prstGeom prst="rect">
            <a:avLst/>
          </a:prstGeom>
          <a:noFill/>
          <a:ln>
            <a:noFill/>
          </a:ln>
        </p:spPr>
        <p:txBody>
          <a:bodyPr anchorCtr="0" anchor="t" bIns="0" lIns="0" spcFirstLastPara="1" rIns="0" wrap="square" tIns="0">
            <a:noAutofit/>
          </a:bodyPr>
          <a:lstStyle/>
          <a:p>
            <a:pPr indent="0" lvl="0" marL="0" marR="0" rtl="0" algn="ctr">
              <a:lnSpc>
                <a:spcPct val="110500"/>
              </a:lnSpc>
              <a:spcBef>
                <a:spcPts val="0"/>
              </a:spcBef>
              <a:spcAft>
                <a:spcPts val="0"/>
              </a:spcAft>
              <a:buClr>
                <a:srgbClr val="F2F2F2"/>
              </a:buClr>
              <a:buSzPts val="900"/>
              <a:buFont typeface="Plus Jakarta Sans"/>
              <a:buNone/>
            </a:pPr>
            <a:r>
              <a:rPr b="0" i="0" lang="en" sz="900" u="none" cap="none" strike="noStrike">
                <a:solidFill>
                  <a:srgbClr val="F2F2F2"/>
                </a:solidFill>
                <a:latin typeface="Plus Jakarta Sans"/>
                <a:ea typeface="Plus Jakarta Sans"/>
                <a:cs typeface="Plus Jakarta Sans"/>
                <a:sym typeface="Plus Jakarta Sans"/>
              </a:rPr>
              <a:t>CURRENT STATE </a:t>
            </a:r>
            <a:endParaRPr b="0" i="0" sz="900" u="none" cap="none" strike="noStrike">
              <a:solidFill>
                <a:schemeClr val="dk1"/>
              </a:solidFill>
              <a:latin typeface="Calibri"/>
              <a:ea typeface="Calibri"/>
              <a:cs typeface="Calibri"/>
              <a:sym typeface="Calibri"/>
            </a:endParaRPr>
          </a:p>
        </p:txBody>
      </p:sp>
      <p:sp>
        <p:nvSpPr>
          <p:cNvPr id="277" name="Google Shape;277;p12"/>
          <p:cNvSpPr/>
          <p:nvPr/>
        </p:nvSpPr>
        <p:spPr>
          <a:xfrm>
            <a:off x="5319713" y="3576638"/>
            <a:ext cx="1900238" cy="252413"/>
          </a:xfrm>
          <a:prstGeom prst="rect">
            <a:avLst/>
          </a:prstGeom>
          <a:noFill/>
          <a:ln>
            <a:noFill/>
          </a:ln>
        </p:spPr>
        <p:txBody>
          <a:bodyPr anchorCtr="0" anchor="ctr" bIns="0" lIns="0" spcFirstLastPara="1" rIns="0" wrap="square" tIns="0">
            <a:noAutofit/>
          </a:bodyPr>
          <a:lstStyle/>
          <a:p>
            <a:pPr indent="0" lvl="0" marL="0" marR="0" rtl="0" algn="l">
              <a:lnSpc>
                <a:spcPct val="106277"/>
              </a:lnSpc>
              <a:spcBef>
                <a:spcPts val="0"/>
              </a:spcBef>
              <a:spcAft>
                <a:spcPts val="0"/>
              </a:spcAft>
              <a:buClr>
                <a:srgbClr val="6D4C81"/>
              </a:buClr>
              <a:buSzPts val="900"/>
              <a:buFont typeface="Plus Jakarta Sans"/>
              <a:buNone/>
            </a:pPr>
            <a:r>
              <a:rPr b="1" i="0" lang="en" sz="900" u="none" cap="none" strike="noStrike">
                <a:solidFill>
                  <a:srgbClr val="6D4C81"/>
                </a:solidFill>
                <a:latin typeface="Plus Jakarta Sans"/>
                <a:ea typeface="Plus Jakarta Sans"/>
                <a:cs typeface="Plus Jakarta Sans"/>
                <a:sym typeface="Plus Jakarta Sans"/>
              </a:rPr>
              <a:t>CAREGIVER SUPPORT </a:t>
            </a:r>
            <a:endParaRPr b="0" i="0" sz="900" u="none" cap="none" strike="noStrike">
              <a:solidFill>
                <a:schemeClr val="dk1"/>
              </a:solidFill>
              <a:latin typeface="Calibri"/>
              <a:ea typeface="Calibri"/>
              <a:cs typeface="Calibri"/>
              <a:sym typeface="Calibri"/>
            </a:endParaRPr>
          </a:p>
        </p:txBody>
      </p:sp>
      <p:sp>
        <p:nvSpPr>
          <p:cNvPr id="278" name="Google Shape;278;p12"/>
          <p:cNvSpPr/>
          <p:nvPr/>
        </p:nvSpPr>
        <p:spPr>
          <a:xfrm>
            <a:off x="614426" y="4148075"/>
            <a:ext cx="3643200" cy="40020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2F2F2"/>
              </a:buClr>
              <a:buSzPts val="1100"/>
              <a:buFont typeface="Plus Jakarta Sans Light"/>
              <a:buNone/>
            </a:pPr>
            <a:r>
              <a:rPr b="0" i="0" lang="en" sz="1100" u="none" cap="none" strike="noStrike">
                <a:solidFill>
                  <a:srgbClr val="F2F2F2"/>
                </a:solidFill>
                <a:latin typeface="Plus Jakarta Sans Light"/>
                <a:ea typeface="Plus Jakarta Sans Light"/>
                <a:cs typeface="Plus Jakarta Sans Light"/>
                <a:sym typeface="Plus Jakarta Sans Light"/>
              </a:rPr>
              <a:t>When minor issues pile up and develop into behavioral crises, caregivers feel helpless and overwhelmed. </a:t>
            </a:r>
            <a:endParaRPr b="0" i="0" sz="1100" u="none" cap="none" strike="noStrike">
              <a:solidFill>
                <a:schemeClr val="dk1"/>
              </a:solidFill>
              <a:latin typeface="Calibri"/>
              <a:ea typeface="Calibri"/>
              <a:cs typeface="Calibri"/>
              <a:sym typeface="Calibri"/>
            </a:endParaRPr>
          </a:p>
        </p:txBody>
      </p:sp>
      <p:sp>
        <p:nvSpPr>
          <p:cNvPr id="279" name="Google Shape;279;p12"/>
          <p:cNvSpPr/>
          <p:nvPr/>
        </p:nvSpPr>
        <p:spPr>
          <a:xfrm>
            <a:off x="528638"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F2F2F2"/>
              </a:buClr>
              <a:buSzPts val="3000"/>
              <a:buFont typeface="Plus Jakarta Sans"/>
              <a:buNone/>
            </a:pPr>
            <a:r>
              <a:rPr b="1" i="0" lang="en" sz="3000" u="none" cap="none" strike="noStrike">
                <a:solidFill>
                  <a:srgbClr val="F2F2F2"/>
                </a:solidFill>
                <a:latin typeface="Plus Jakarta Sans"/>
                <a:ea typeface="Plus Jakarta Sans"/>
                <a:cs typeface="Plus Jakarta Sans"/>
                <a:sym typeface="Plus Jakarta Sans"/>
              </a:rPr>
              <a:t>Caregivers Struggle without Guidance </a:t>
            </a:r>
            <a:endParaRPr b="0" i="0" sz="3000" u="none" cap="none" strike="noStrike">
              <a:solidFill>
                <a:schemeClr val="dk1"/>
              </a:solidFill>
              <a:latin typeface="Calibri"/>
              <a:ea typeface="Calibri"/>
              <a:cs typeface="Calibri"/>
              <a:sym typeface="Calibri"/>
            </a:endParaRPr>
          </a:p>
        </p:txBody>
      </p:sp>
      <p:sp>
        <p:nvSpPr>
          <p:cNvPr id="280" name="Google Shape;280;p12"/>
          <p:cNvSpPr/>
          <p:nvPr/>
        </p:nvSpPr>
        <p:spPr>
          <a:xfrm>
            <a:off x="4886325" y="2162175"/>
            <a:ext cx="3814763" cy="9906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6D4C81"/>
              </a:buClr>
              <a:buSzPts val="3000"/>
              <a:buFont typeface="Plus Jakarta Sans"/>
              <a:buNone/>
            </a:pPr>
            <a:r>
              <a:rPr b="1" i="0" lang="en" sz="3000" u="none" cap="none" strike="noStrike">
                <a:solidFill>
                  <a:srgbClr val="6D4C81"/>
                </a:solidFill>
                <a:latin typeface="Plus Jakarta Sans"/>
                <a:ea typeface="Plus Jakarta Sans"/>
                <a:cs typeface="Plus Jakarta Sans"/>
                <a:sym typeface="Plus Jakarta Sans"/>
              </a:rPr>
              <a:t>Stable Placements Lead to Permanency </a:t>
            </a:r>
            <a:endParaRPr b="0" i="0" sz="3000" u="none" cap="none" strike="noStrike">
              <a:solidFill>
                <a:schemeClr val="dk1"/>
              </a:solidFill>
              <a:latin typeface="Calibri"/>
              <a:ea typeface="Calibri"/>
              <a:cs typeface="Calibri"/>
              <a:sym typeface="Calibri"/>
            </a:endParaRPr>
          </a:p>
        </p:txBody>
      </p:sp>
      <p:sp>
        <p:nvSpPr>
          <p:cNvPr id="281" name="Google Shape;281;p12"/>
          <p:cNvSpPr/>
          <p:nvPr/>
        </p:nvSpPr>
        <p:spPr>
          <a:xfrm>
            <a:off x="5072063" y="4148138"/>
            <a:ext cx="3400425" cy="400050"/>
          </a:xfrm>
          <a:prstGeom prst="rect">
            <a:avLst/>
          </a:prstGeom>
          <a:noFill/>
          <a:ln>
            <a:noFill/>
          </a:ln>
        </p:spPr>
        <p:txBody>
          <a:bodyPr anchorCtr="0" anchor="t" bIns="0" lIns="0" spcFirstLastPara="1" rIns="0" wrap="square" tIns="0">
            <a:noAutofit/>
          </a:bodyPr>
          <a:lstStyle/>
          <a:p>
            <a:pPr indent="0" lvl="0" marL="0" marR="0" rtl="0" algn="l">
              <a:lnSpc>
                <a:spcPct val="127476"/>
              </a:lnSpc>
              <a:spcBef>
                <a:spcPts val="0"/>
              </a:spcBef>
              <a:spcAft>
                <a:spcPts val="0"/>
              </a:spcAft>
              <a:buClr>
                <a:srgbClr val="F8FFEC"/>
              </a:buClr>
              <a:buSzPts val="1100"/>
              <a:buFont typeface="Plus Jakarta Sans SemiBold"/>
              <a:buNone/>
            </a:pPr>
            <a:r>
              <a:rPr b="0" i="0" lang="en" sz="1100" u="none" cap="none" strike="noStrike">
                <a:solidFill>
                  <a:srgbClr val="F8FFEC"/>
                </a:solidFill>
                <a:latin typeface="Plus Jakarta Sans SemiBold"/>
                <a:ea typeface="Plus Jakarta Sans SemiBold"/>
                <a:cs typeface="Plus Jakarta Sans SemiBold"/>
                <a:sym typeface="Plus Jakarta Sans SemiBold"/>
              </a:rPr>
              <a:t>Caregiver sessions and support lead to stable placements and permanency for young people. </a:t>
            </a:r>
            <a:endParaRPr b="0" i="0" sz="1100" u="none" cap="none" strike="noStrike">
              <a:solidFill>
                <a:schemeClr val="dk1"/>
              </a:solidFill>
              <a:latin typeface="Calibri"/>
              <a:ea typeface="Calibri"/>
              <a:cs typeface="Calibri"/>
              <a:sym typeface="Calibri"/>
            </a:endParaRPr>
          </a:p>
        </p:txBody>
      </p:sp>
      <p:sp>
        <p:nvSpPr>
          <p:cNvPr id="282" name="Google Shape;282;p12"/>
          <p:cNvSpPr txBox="1"/>
          <p:nvPr>
            <p:ph idx="4294967295" type="sldNum"/>
          </p:nvPr>
        </p:nvSpPr>
        <p:spPr>
          <a:xfrm>
            <a:off x="8778240" y="4834890"/>
            <a:ext cx="4000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287" name="Shape 287"/>
        <p:cNvGrpSpPr/>
        <p:nvPr/>
      </p:nvGrpSpPr>
      <p:grpSpPr>
        <a:xfrm>
          <a:off x="0" y="0"/>
          <a:ext cx="0" cy="0"/>
          <a:chOff x="0" y="0"/>
          <a:chExt cx="0" cy="0"/>
        </a:xfrm>
      </p:grpSpPr>
      <p:sp>
        <p:nvSpPr>
          <p:cNvPr id="288" name="Google Shape;288;p13"/>
          <p:cNvSpPr/>
          <p:nvPr/>
        </p:nvSpPr>
        <p:spPr>
          <a:xfrm>
            <a:off x="357188" y="357188"/>
            <a:ext cx="4371900" cy="166800"/>
          </a:xfrm>
          <a:prstGeom prst="rect">
            <a:avLst/>
          </a:prstGeom>
          <a:noFill/>
          <a:ln>
            <a:noFill/>
          </a:ln>
        </p:spPr>
        <p:txBody>
          <a:bodyPr anchorCtr="0" anchor="t" bIns="0" lIns="0" spcFirstLastPara="1" rIns="0" wrap="square" tIns="0">
            <a:noAutofit/>
          </a:bodyPr>
          <a:lstStyle/>
          <a:p>
            <a:pPr indent="0" lvl="0" marL="0" marR="0" rtl="0" algn="l">
              <a:lnSpc>
                <a:spcPct val="106238"/>
              </a:lnSpc>
              <a:spcBef>
                <a:spcPts val="0"/>
              </a:spcBef>
              <a:spcAft>
                <a:spcPts val="0"/>
              </a:spcAft>
              <a:buClr>
                <a:srgbClr val="000000"/>
              </a:buClr>
              <a:buSzPts val="1100"/>
              <a:buFont typeface="Plus Jakarta Sans SemiBold"/>
              <a:buNone/>
            </a:pPr>
            <a:r>
              <a:rPr b="0" i="0" lang="en" sz="1100" u="none" cap="none" strike="noStrike">
                <a:solidFill>
                  <a:srgbClr val="000000"/>
                </a:solidFill>
                <a:latin typeface="Plus Jakarta Sans SemiBold"/>
                <a:ea typeface="Plus Jakarta Sans SemiBold"/>
                <a:cs typeface="Plus Jakarta Sans SemiBold"/>
                <a:sym typeface="Plus Jakarta Sans SemiBold"/>
              </a:rPr>
              <a:t>HOW WE BRING THE RIGHT CARE WHEN IT’S NEEDED</a:t>
            </a:r>
            <a:endParaRPr b="0" i="0" sz="1100" u="none" cap="none" strike="noStrike">
              <a:solidFill>
                <a:schemeClr val="dk1"/>
              </a:solidFill>
              <a:latin typeface="Calibri"/>
              <a:ea typeface="Calibri"/>
              <a:cs typeface="Calibri"/>
              <a:sym typeface="Calibri"/>
            </a:endParaRPr>
          </a:p>
        </p:txBody>
      </p:sp>
      <p:sp>
        <p:nvSpPr>
          <p:cNvPr id="289" name="Google Shape;289;p13"/>
          <p:cNvSpPr/>
          <p:nvPr/>
        </p:nvSpPr>
        <p:spPr>
          <a:xfrm>
            <a:off x="338138" y="695325"/>
            <a:ext cx="8582100" cy="514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124949"/>
              </a:buClr>
              <a:buSzPts val="3400"/>
              <a:buFont typeface="Plus Jakarta Sans"/>
              <a:buNone/>
            </a:pPr>
            <a:r>
              <a:rPr b="1" i="0" lang="en" sz="3400" u="none" cap="none" strike="noStrike">
                <a:solidFill>
                  <a:srgbClr val="124949"/>
                </a:solidFill>
                <a:latin typeface="Plus Jakarta Sans"/>
                <a:ea typeface="Plus Jakarta Sans"/>
                <a:cs typeface="Plus Jakarta Sans"/>
                <a:sym typeface="Plus Jakarta Sans"/>
              </a:rPr>
              <a:t>The Game Plan</a:t>
            </a:r>
            <a:endParaRPr b="0" i="0" sz="3400" u="none" cap="none" strike="noStrike">
              <a:solidFill>
                <a:schemeClr val="dk1"/>
              </a:solidFill>
              <a:latin typeface="Calibri"/>
              <a:ea typeface="Calibri"/>
              <a:cs typeface="Calibri"/>
              <a:sym typeface="Calibri"/>
            </a:endParaRPr>
          </a:p>
        </p:txBody>
      </p:sp>
      <p:sp>
        <p:nvSpPr>
          <p:cNvPr id="290" name="Google Shape;290;p13"/>
          <p:cNvSpPr txBox="1"/>
          <p:nvPr>
            <p:ph idx="4294967295" type="sldNum"/>
          </p:nvPr>
        </p:nvSpPr>
        <p:spPr>
          <a:xfrm>
            <a:off x="8778240" y="4834890"/>
            <a:ext cx="3999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
        <p:nvSpPr>
          <p:cNvPr id="291" name="Google Shape;291;p13"/>
          <p:cNvSpPr/>
          <p:nvPr/>
        </p:nvSpPr>
        <p:spPr>
          <a:xfrm>
            <a:off x="338138" y="1417320"/>
            <a:ext cx="1606692" cy="2148840"/>
          </a:xfrm>
          <a:prstGeom prst="roundRect">
            <a:avLst>
              <a:gd fmla="val 8000" name="adj"/>
            </a:avLst>
          </a:prstGeom>
          <a:solidFill>
            <a:srgbClr val="CC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2" name="Google Shape;292;p13"/>
          <p:cNvSpPr/>
          <p:nvPr/>
        </p:nvSpPr>
        <p:spPr>
          <a:xfrm>
            <a:off x="484442" y="1563624"/>
            <a:ext cx="384048" cy="384048"/>
          </a:xfrm>
          <a:prstGeom prst="ellipse">
            <a:avLst/>
          </a:prstGeom>
          <a:solidFill>
            <a:srgbClr val="FD958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400" u="none" cap="none" strike="noStrike">
                <a:solidFill>
                  <a:srgbClr val="03635F"/>
                </a:solidFill>
                <a:latin typeface="Plus Jakarta Sans"/>
                <a:ea typeface="Plus Jakarta Sans"/>
                <a:cs typeface="Plus Jakarta Sans"/>
                <a:sym typeface="Plus Jakarta Sans"/>
              </a:rPr>
              <a:t>1</a:t>
            </a:r>
            <a:endParaRPr/>
          </a:p>
        </p:txBody>
      </p:sp>
      <p:sp>
        <p:nvSpPr>
          <p:cNvPr id="293" name="Google Shape;293;p13"/>
          <p:cNvSpPr txBox="1"/>
          <p:nvPr/>
        </p:nvSpPr>
        <p:spPr>
          <a:xfrm>
            <a:off x="484442" y="2075688"/>
            <a:ext cx="1314084"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03635F"/>
                </a:solidFill>
                <a:latin typeface="Plus Jakarta Sans"/>
                <a:ea typeface="Plus Jakarta Sans"/>
                <a:cs typeface="Plus Jakarta Sans"/>
                <a:sym typeface="Plus Jakarta Sans"/>
              </a:rPr>
              <a:t>Medicaid covered</a:t>
            </a:r>
            <a:endParaRPr/>
          </a:p>
        </p:txBody>
      </p:sp>
      <p:sp>
        <p:nvSpPr>
          <p:cNvPr id="294" name="Google Shape;294;p13"/>
          <p:cNvSpPr txBox="1"/>
          <p:nvPr/>
        </p:nvSpPr>
        <p:spPr>
          <a:xfrm>
            <a:off x="484442" y="2679192"/>
            <a:ext cx="1314084"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050" u="none" cap="none" strike="noStrike">
                <a:solidFill>
                  <a:srgbClr val="03635F"/>
                </a:solidFill>
                <a:latin typeface="Plus Jakarta Sans"/>
                <a:ea typeface="Plus Jakarta Sans"/>
                <a:cs typeface="Plus Jakarta Sans"/>
                <a:sym typeface="Plus Jakarta Sans"/>
              </a:rPr>
              <a:t>Uses the coverage every child in foster care already has. No cost to families.</a:t>
            </a:r>
            <a:endParaRPr/>
          </a:p>
        </p:txBody>
      </p:sp>
      <p:sp>
        <p:nvSpPr>
          <p:cNvPr id="295" name="Google Shape;295;p13"/>
          <p:cNvSpPr/>
          <p:nvPr/>
        </p:nvSpPr>
        <p:spPr>
          <a:xfrm>
            <a:off x="2081990" y="1417320"/>
            <a:ext cx="1606692" cy="2148840"/>
          </a:xfrm>
          <a:prstGeom prst="roundRect">
            <a:avLst>
              <a:gd fmla="val 8000" name="adj"/>
            </a:avLst>
          </a:prstGeom>
          <a:solidFill>
            <a:srgbClr val="CC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6" name="Google Shape;296;p13"/>
          <p:cNvSpPr/>
          <p:nvPr/>
        </p:nvSpPr>
        <p:spPr>
          <a:xfrm>
            <a:off x="2228294" y="1563624"/>
            <a:ext cx="384048" cy="384048"/>
          </a:xfrm>
          <a:prstGeom prst="ellipse">
            <a:avLst/>
          </a:prstGeom>
          <a:solidFill>
            <a:srgbClr val="FD958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400" u="none" cap="none" strike="noStrike">
                <a:solidFill>
                  <a:srgbClr val="03635F"/>
                </a:solidFill>
                <a:latin typeface="Plus Jakarta Sans"/>
                <a:ea typeface="Plus Jakarta Sans"/>
                <a:cs typeface="Plus Jakarta Sans"/>
                <a:sym typeface="Plus Jakarta Sans"/>
              </a:rPr>
              <a:t>2</a:t>
            </a:r>
            <a:endParaRPr/>
          </a:p>
        </p:txBody>
      </p:sp>
      <p:sp>
        <p:nvSpPr>
          <p:cNvPr id="297" name="Google Shape;297;p13"/>
          <p:cNvSpPr txBox="1"/>
          <p:nvPr/>
        </p:nvSpPr>
        <p:spPr>
          <a:xfrm>
            <a:off x="2228294" y="2075688"/>
            <a:ext cx="1314084"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03635F"/>
                </a:solidFill>
                <a:latin typeface="Plus Jakarta Sans"/>
                <a:ea typeface="Plus Jakarta Sans"/>
                <a:cs typeface="Plus Jakarta Sans"/>
                <a:sym typeface="Plus Jakarta Sans"/>
              </a:rPr>
              <a:t>Care when it’s needed</a:t>
            </a:r>
            <a:endParaRPr/>
          </a:p>
        </p:txBody>
      </p:sp>
      <p:sp>
        <p:nvSpPr>
          <p:cNvPr id="298" name="Google Shape;298;p13"/>
          <p:cNvSpPr txBox="1"/>
          <p:nvPr/>
        </p:nvSpPr>
        <p:spPr>
          <a:xfrm>
            <a:off x="2228294" y="2679192"/>
            <a:ext cx="1314084"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050" u="none" cap="none" strike="noStrike">
                <a:solidFill>
                  <a:srgbClr val="03635F"/>
                </a:solidFill>
                <a:latin typeface="Plus Jakarta Sans"/>
                <a:ea typeface="Plus Jakarta Sans"/>
                <a:cs typeface="Plus Jakarta Sans"/>
                <a:sym typeface="Plus Jakarta Sans"/>
              </a:rPr>
              <a:t>A first appointment within 24 hours, not months on a waitlist.</a:t>
            </a:r>
            <a:endParaRPr/>
          </a:p>
        </p:txBody>
      </p:sp>
      <p:sp>
        <p:nvSpPr>
          <p:cNvPr id="299" name="Google Shape;299;p13"/>
          <p:cNvSpPr/>
          <p:nvPr/>
        </p:nvSpPr>
        <p:spPr>
          <a:xfrm>
            <a:off x="3825842" y="1417320"/>
            <a:ext cx="1606692" cy="2148840"/>
          </a:xfrm>
          <a:prstGeom prst="roundRect">
            <a:avLst>
              <a:gd fmla="val 8000" name="adj"/>
            </a:avLst>
          </a:prstGeom>
          <a:solidFill>
            <a:srgbClr val="CC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0" name="Google Shape;300;p13"/>
          <p:cNvSpPr/>
          <p:nvPr/>
        </p:nvSpPr>
        <p:spPr>
          <a:xfrm>
            <a:off x="3972146" y="1563624"/>
            <a:ext cx="384048" cy="384048"/>
          </a:xfrm>
          <a:prstGeom prst="ellipse">
            <a:avLst/>
          </a:prstGeom>
          <a:solidFill>
            <a:srgbClr val="FD958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400" u="none" cap="none" strike="noStrike">
                <a:solidFill>
                  <a:srgbClr val="03635F"/>
                </a:solidFill>
                <a:latin typeface="Plus Jakarta Sans"/>
                <a:ea typeface="Plus Jakarta Sans"/>
                <a:cs typeface="Plus Jakarta Sans"/>
                <a:sym typeface="Plus Jakarta Sans"/>
              </a:rPr>
              <a:t>3</a:t>
            </a:r>
            <a:endParaRPr/>
          </a:p>
        </p:txBody>
      </p:sp>
      <p:sp>
        <p:nvSpPr>
          <p:cNvPr id="301" name="Google Shape;301;p13"/>
          <p:cNvSpPr txBox="1"/>
          <p:nvPr/>
        </p:nvSpPr>
        <p:spPr>
          <a:xfrm>
            <a:off x="3972146" y="2075688"/>
            <a:ext cx="1314084"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03635F"/>
                </a:solidFill>
                <a:latin typeface="Plus Jakarta Sans"/>
                <a:ea typeface="Plus Jakarta Sans"/>
                <a:cs typeface="Plus Jakarta Sans"/>
                <a:sym typeface="Plus Jakarta Sans"/>
              </a:rPr>
              <a:t>Child welfare expertise</a:t>
            </a:r>
            <a:endParaRPr/>
          </a:p>
        </p:txBody>
      </p:sp>
      <p:sp>
        <p:nvSpPr>
          <p:cNvPr id="302" name="Google Shape;302;p13"/>
          <p:cNvSpPr txBox="1"/>
          <p:nvPr/>
        </p:nvSpPr>
        <p:spPr>
          <a:xfrm>
            <a:off x="3972146" y="2679192"/>
            <a:ext cx="1314084"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050" u="none" cap="none" strike="noStrike">
                <a:solidFill>
                  <a:srgbClr val="03635F"/>
                </a:solidFill>
                <a:latin typeface="Plus Jakarta Sans"/>
                <a:ea typeface="Plus Jakarta Sans"/>
                <a:cs typeface="Plus Jakarta Sans"/>
                <a:sym typeface="Plus Jakarta Sans"/>
              </a:rPr>
              <a:t>Clinicians trained in trauma and the realities of foster care.</a:t>
            </a:r>
            <a:endParaRPr/>
          </a:p>
        </p:txBody>
      </p:sp>
      <p:sp>
        <p:nvSpPr>
          <p:cNvPr id="303" name="Google Shape;303;p13"/>
          <p:cNvSpPr/>
          <p:nvPr/>
        </p:nvSpPr>
        <p:spPr>
          <a:xfrm>
            <a:off x="5569694" y="1417320"/>
            <a:ext cx="1606692" cy="2148840"/>
          </a:xfrm>
          <a:prstGeom prst="roundRect">
            <a:avLst>
              <a:gd fmla="val 8000" name="adj"/>
            </a:avLst>
          </a:prstGeom>
          <a:solidFill>
            <a:srgbClr val="CC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4" name="Google Shape;304;p13"/>
          <p:cNvSpPr/>
          <p:nvPr/>
        </p:nvSpPr>
        <p:spPr>
          <a:xfrm>
            <a:off x="5715998" y="1563624"/>
            <a:ext cx="384048" cy="384048"/>
          </a:xfrm>
          <a:prstGeom prst="ellipse">
            <a:avLst/>
          </a:prstGeom>
          <a:solidFill>
            <a:srgbClr val="FD958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400" u="none" cap="none" strike="noStrike">
                <a:solidFill>
                  <a:srgbClr val="03635F"/>
                </a:solidFill>
                <a:latin typeface="Plus Jakarta Sans"/>
                <a:ea typeface="Plus Jakarta Sans"/>
                <a:cs typeface="Plus Jakarta Sans"/>
                <a:sym typeface="Plus Jakarta Sans"/>
              </a:rPr>
              <a:t>4</a:t>
            </a:r>
            <a:endParaRPr/>
          </a:p>
        </p:txBody>
      </p:sp>
      <p:sp>
        <p:nvSpPr>
          <p:cNvPr id="305" name="Google Shape;305;p13"/>
          <p:cNvSpPr txBox="1"/>
          <p:nvPr/>
        </p:nvSpPr>
        <p:spPr>
          <a:xfrm>
            <a:off x="5715998" y="2075688"/>
            <a:ext cx="1314084"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03635F"/>
                </a:solidFill>
                <a:latin typeface="Plus Jakarta Sans"/>
                <a:ea typeface="Plus Jakarta Sans"/>
                <a:cs typeface="Plus Jakarta Sans"/>
                <a:sym typeface="Plus Jakarta Sans"/>
              </a:rPr>
              <a:t>Intentionally virtual</a:t>
            </a:r>
            <a:endParaRPr/>
          </a:p>
        </p:txBody>
      </p:sp>
      <p:sp>
        <p:nvSpPr>
          <p:cNvPr id="306" name="Google Shape;306;p13"/>
          <p:cNvSpPr txBox="1"/>
          <p:nvPr/>
        </p:nvSpPr>
        <p:spPr>
          <a:xfrm>
            <a:off x="5715998" y="2679192"/>
            <a:ext cx="1314084"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050" u="none" cap="none" strike="noStrike">
                <a:solidFill>
                  <a:srgbClr val="03635F"/>
                </a:solidFill>
                <a:latin typeface="Plus Jakarta Sans"/>
                <a:ea typeface="Plus Jakarta Sans"/>
                <a:cs typeface="Plus Jakarta Sans"/>
                <a:sym typeface="Plus Jakarta Sans"/>
              </a:rPr>
              <a:t>Care follows the child through every placement change.</a:t>
            </a:r>
            <a:endParaRPr/>
          </a:p>
        </p:txBody>
      </p:sp>
      <p:sp>
        <p:nvSpPr>
          <p:cNvPr id="307" name="Google Shape;307;p13"/>
          <p:cNvSpPr/>
          <p:nvPr/>
        </p:nvSpPr>
        <p:spPr>
          <a:xfrm>
            <a:off x="7313546" y="1417320"/>
            <a:ext cx="1606692" cy="2148840"/>
          </a:xfrm>
          <a:prstGeom prst="roundRect">
            <a:avLst>
              <a:gd fmla="val 8000" name="adj"/>
            </a:avLst>
          </a:prstGeom>
          <a:solidFill>
            <a:srgbClr val="CC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13"/>
          <p:cNvSpPr/>
          <p:nvPr/>
        </p:nvSpPr>
        <p:spPr>
          <a:xfrm>
            <a:off x="7459850" y="1563624"/>
            <a:ext cx="384048" cy="384048"/>
          </a:xfrm>
          <a:prstGeom prst="ellipse">
            <a:avLst/>
          </a:prstGeom>
          <a:solidFill>
            <a:srgbClr val="FD958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400" u="none" cap="none" strike="noStrike">
                <a:solidFill>
                  <a:srgbClr val="03635F"/>
                </a:solidFill>
                <a:latin typeface="Plus Jakarta Sans"/>
                <a:ea typeface="Plus Jakarta Sans"/>
                <a:cs typeface="Plus Jakarta Sans"/>
                <a:sym typeface="Plus Jakarta Sans"/>
              </a:rPr>
              <a:t>5</a:t>
            </a:r>
            <a:endParaRPr/>
          </a:p>
        </p:txBody>
      </p:sp>
      <p:sp>
        <p:nvSpPr>
          <p:cNvPr id="309" name="Google Shape;309;p13"/>
          <p:cNvSpPr txBox="1"/>
          <p:nvPr/>
        </p:nvSpPr>
        <p:spPr>
          <a:xfrm>
            <a:off x="7459850" y="2075688"/>
            <a:ext cx="1314084"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300" u="none" cap="none" strike="noStrike">
                <a:solidFill>
                  <a:srgbClr val="03635F"/>
                </a:solidFill>
                <a:latin typeface="Plus Jakarta Sans"/>
                <a:ea typeface="Plus Jakarta Sans"/>
                <a:cs typeface="Plus Jakarta Sans"/>
                <a:sym typeface="Plus Jakarta Sans"/>
              </a:rPr>
              <a:t>Caregiver support</a:t>
            </a:r>
            <a:endParaRPr/>
          </a:p>
        </p:txBody>
      </p:sp>
      <p:sp>
        <p:nvSpPr>
          <p:cNvPr id="310" name="Google Shape;310;p13"/>
          <p:cNvSpPr txBox="1"/>
          <p:nvPr/>
        </p:nvSpPr>
        <p:spPr>
          <a:xfrm>
            <a:off x="7459850" y="2679192"/>
            <a:ext cx="1314084" cy="7772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050" u="none" cap="none" strike="noStrike">
                <a:solidFill>
                  <a:srgbClr val="03635F"/>
                </a:solidFill>
                <a:latin typeface="Plus Jakarta Sans"/>
                <a:ea typeface="Plus Jakarta Sans"/>
                <a:cs typeface="Plus Jakarta Sans"/>
                <a:sym typeface="Plus Jakarta Sans"/>
              </a:rPr>
              <a:t>Whoever is caring for the child gets support too, so placements hold.</a:t>
            </a:r>
            <a:endParaRPr/>
          </a:p>
        </p:txBody>
      </p:sp>
      <p:sp>
        <p:nvSpPr>
          <p:cNvPr id="311" name="Google Shape;311;p13"/>
          <p:cNvSpPr/>
          <p:nvPr/>
        </p:nvSpPr>
        <p:spPr>
          <a:xfrm>
            <a:off x="338138" y="3749040"/>
            <a:ext cx="8582100" cy="548640"/>
          </a:xfrm>
          <a:prstGeom prst="roundRect">
            <a:avLst>
              <a:gd fmla="val 25000" name="adj"/>
            </a:avLst>
          </a:prstGeom>
          <a:solidFill>
            <a:srgbClr val="6B4C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 sz="1600" u="none" cap="none" strike="noStrike">
                <a:solidFill>
                  <a:srgbClr val="F8FFEC"/>
                </a:solidFill>
                <a:latin typeface="Plus Jakarta Sans"/>
                <a:ea typeface="Plus Jakarta Sans"/>
                <a:cs typeface="Plus Jakarta Sans"/>
                <a:sym typeface="Plus Jakarta Sans"/>
              </a:rPr>
              <a:t>The result: </a:t>
            </a:r>
            <a:r>
              <a:rPr b="1" lang="en" sz="1600">
                <a:solidFill>
                  <a:srgbClr val="F8FFEC"/>
                </a:solidFill>
                <a:latin typeface="Plus Jakarta Sans"/>
                <a:ea typeface="Plus Jakarta Sans"/>
                <a:cs typeface="Plus Jakarta Sans"/>
                <a:sym typeface="Plus Jakarta Sans"/>
              </a:rPr>
              <a:t>care that stays </a:t>
            </a:r>
            <a:r>
              <a:rPr b="1" i="0" lang="en" sz="1600" u="none" cap="none" strike="noStrike">
                <a:solidFill>
                  <a:srgbClr val="F8FFEC"/>
                </a:solidFill>
                <a:latin typeface="Plus Jakarta Sans"/>
                <a:ea typeface="Plus Jakarta Sans"/>
                <a:cs typeface="Plus Jakarta Sans"/>
                <a:sym typeface="Plus Jakarta Sans"/>
              </a:rPr>
              <a:t>when placements change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316" name="Shape 316"/>
        <p:cNvGrpSpPr/>
        <p:nvPr/>
      </p:nvGrpSpPr>
      <p:grpSpPr>
        <a:xfrm>
          <a:off x="0" y="0"/>
          <a:ext cx="0" cy="0"/>
          <a:chOff x="0" y="0"/>
          <a:chExt cx="0" cy="0"/>
        </a:xfrm>
      </p:grpSpPr>
      <p:sp>
        <p:nvSpPr>
          <p:cNvPr id="317" name="Google Shape;317;p14"/>
          <p:cNvSpPr/>
          <p:nvPr/>
        </p:nvSpPr>
        <p:spPr>
          <a:xfrm>
            <a:off x="4781550" y="0"/>
            <a:ext cx="4362600" cy="5143500"/>
          </a:xfrm>
          <a:prstGeom prst="rect">
            <a:avLst/>
          </a:prstGeom>
          <a:solidFill>
            <a:srgbClr val="6D4C81"/>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4"/>
          <p:cNvSpPr/>
          <p:nvPr/>
        </p:nvSpPr>
        <p:spPr>
          <a:xfrm>
            <a:off x="0" y="2881313"/>
            <a:ext cx="4781700" cy="1576500"/>
          </a:xfrm>
          <a:prstGeom prst="rect">
            <a:avLst/>
          </a:prstGeom>
          <a:solidFill>
            <a:srgbClr val="CCF2F2"/>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19" name="Google Shape;319;p14"/>
          <p:cNvPicPr preferRelativeResize="0"/>
          <p:nvPr/>
        </p:nvPicPr>
        <p:blipFill rotWithShape="1">
          <a:blip r:embed="rId3">
            <a:alphaModFix/>
          </a:blip>
          <a:srcRect b="0" l="0" r="0" t="0"/>
          <a:stretch/>
        </p:blipFill>
        <p:spPr>
          <a:xfrm>
            <a:off x="357188" y="2743200"/>
            <a:ext cx="338138" cy="271463"/>
          </a:xfrm>
          <a:prstGeom prst="rect">
            <a:avLst/>
          </a:prstGeom>
          <a:noFill/>
          <a:ln>
            <a:noFill/>
          </a:ln>
        </p:spPr>
      </p:pic>
      <p:pic>
        <p:nvPicPr>
          <p:cNvPr descr="preencoded.png" id="320" name="Google Shape;320;p14"/>
          <p:cNvPicPr preferRelativeResize="0"/>
          <p:nvPr/>
        </p:nvPicPr>
        <p:blipFill rotWithShape="1">
          <a:blip r:embed="rId4">
            <a:alphaModFix/>
          </a:blip>
          <a:srcRect b="0" l="0" r="0" t="0"/>
          <a:stretch/>
        </p:blipFill>
        <p:spPr>
          <a:xfrm>
            <a:off x="4090988" y="4325304"/>
            <a:ext cx="338138" cy="271463"/>
          </a:xfrm>
          <a:prstGeom prst="rect">
            <a:avLst/>
          </a:prstGeom>
          <a:noFill/>
          <a:ln>
            <a:noFill/>
          </a:ln>
        </p:spPr>
      </p:pic>
      <p:pic>
        <p:nvPicPr>
          <p:cNvPr descr="preencoded.png" id="321" name="Google Shape;321;p14"/>
          <p:cNvPicPr preferRelativeResize="0"/>
          <p:nvPr/>
        </p:nvPicPr>
        <p:blipFill rotWithShape="1">
          <a:blip r:embed="rId5">
            <a:alphaModFix/>
          </a:blip>
          <a:srcRect b="0" l="0" r="0" t="0"/>
          <a:stretch/>
        </p:blipFill>
        <p:spPr>
          <a:xfrm>
            <a:off x="5376863" y="595263"/>
            <a:ext cx="3767138" cy="9525"/>
          </a:xfrm>
          <a:prstGeom prst="rect">
            <a:avLst/>
          </a:prstGeom>
          <a:noFill/>
          <a:ln>
            <a:noFill/>
          </a:ln>
        </p:spPr>
      </p:pic>
      <p:sp>
        <p:nvSpPr>
          <p:cNvPr id="322" name="Google Shape;322;p14"/>
          <p:cNvSpPr/>
          <p:nvPr/>
        </p:nvSpPr>
        <p:spPr>
          <a:xfrm>
            <a:off x="2100263" y="3705225"/>
            <a:ext cx="2324100" cy="266700"/>
          </a:xfrm>
          <a:prstGeom prst="roundRect">
            <a:avLst>
              <a:gd fmla="val 14286" name="adj"/>
            </a:avLst>
          </a:prstGeom>
          <a:solidFill>
            <a:srgbClr val="F4BFFD">
              <a:alpha val="23140"/>
            </a:srgbClr>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4"/>
          <p:cNvSpPr/>
          <p:nvPr/>
        </p:nvSpPr>
        <p:spPr>
          <a:xfrm>
            <a:off x="414338" y="3910013"/>
            <a:ext cx="1233600" cy="266700"/>
          </a:xfrm>
          <a:prstGeom prst="roundRect">
            <a:avLst>
              <a:gd fmla="val 14286" name="adj"/>
            </a:avLst>
          </a:prstGeom>
          <a:solidFill>
            <a:srgbClr val="F4BFFD">
              <a:alpha val="23140"/>
            </a:srgbClr>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4"/>
          <p:cNvSpPr/>
          <p:nvPr/>
        </p:nvSpPr>
        <p:spPr>
          <a:xfrm>
            <a:off x="357188" y="357188"/>
            <a:ext cx="4371900" cy="166800"/>
          </a:xfrm>
          <a:prstGeom prst="rect">
            <a:avLst/>
          </a:prstGeom>
          <a:noFill/>
          <a:ln>
            <a:noFill/>
          </a:ln>
        </p:spPr>
        <p:txBody>
          <a:bodyPr anchorCtr="0" anchor="t" bIns="0" lIns="0" spcFirstLastPara="1" rIns="0" wrap="square" tIns="0">
            <a:noAutofit/>
          </a:bodyPr>
          <a:lstStyle/>
          <a:p>
            <a:pPr indent="0" lvl="0" marL="0" marR="0" rtl="0" algn="l">
              <a:lnSpc>
                <a:spcPct val="106238"/>
              </a:lnSpc>
              <a:spcBef>
                <a:spcPts val="0"/>
              </a:spcBef>
              <a:spcAft>
                <a:spcPts val="0"/>
              </a:spcAft>
              <a:buClr>
                <a:srgbClr val="000000"/>
              </a:buClr>
              <a:buSzPts val="1100"/>
              <a:buFont typeface="Plus Jakarta Sans SemiBold"/>
              <a:buNone/>
            </a:pPr>
            <a:r>
              <a:rPr b="0" i="0" lang="en" sz="1100" u="none" cap="none" strike="noStrike">
                <a:solidFill>
                  <a:srgbClr val="000000"/>
                </a:solidFill>
                <a:latin typeface="Plus Jakarta Sans SemiBold"/>
                <a:ea typeface="Plus Jakarta Sans SemiBold"/>
                <a:cs typeface="Plus Jakarta Sans SemiBold"/>
                <a:sym typeface="Plus Jakarta Sans SemiBold"/>
              </a:rPr>
              <a:t>WHAT HAPPENS WHEN CARE FOLLOWS THE CHILD </a:t>
            </a:r>
            <a:endParaRPr b="0" i="0" sz="1100" u="none" cap="none" strike="noStrike">
              <a:solidFill>
                <a:schemeClr val="dk1"/>
              </a:solidFill>
              <a:latin typeface="Calibri"/>
              <a:ea typeface="Calibri"/>
              <a:cs typeface="Calibri"/>
              <a:sym typeface="Calibri"/>
            </a:endParaRPr>
          </a:p>
        </p:txBody>
      </p:sp>
      <p:sp>
        <p:nvSpPr>
          <p:cNvPr id="325" name="Google Shape;325;p14"/>
          <p:cNvSpPr/>
          <p:nvPr/>
        </p:nvSpPr>
        <p:spPr>
          <a:xfrm>
            <a:off x="357188" y="771525"/>
            <a:ext cx="4205400" cy="1714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124949"/>
              </a:buClr>
              <a:buSzPts val="3800"/>
              <a:buFont typeface="Plus Jakarta Sans"/>
              <a:buNone/>
            </a:pPr>
            <a:r>
              <a:rPr b="1" i="0" lang="en" sz="3800" u="none" cap="none" strike="noStrike">
                <a:solidFill>
                  <a:srgbClr val="124949"/>
                </a:solidFill>
                <a:latin typeface="Plus Jakarta Sans"/>
                <a:ea typeface="Plus Jakarta Sans"/>
                <a:cs typeface="Plus Jakarta Sans"/>
                <a:sym typeface="Plus Jakarta Sans"/>
              </a:rPr>
              <a:t>Care the Moment a Youth or Family Needs It </a:t>
            </a:r>
            <a:endParaRPr b="0" i="0" sz="3800" u="none" cap="none" strike="noStrike">
              <a:solidFill>
                <a:schemeClr val="dk1"/>
              </a:solidFill>
              <a:latin typeface="Calibri"/>
              <a:ea typeface="Calibri"/>
              <a:cs typeface="Calibri"/>
              <a:sym typeface="Calibri"/>
            </a:endParaRPr>
          </a:p>
        </p:txBody>
      </p:sp>
      <p:sp>
        <p:nvSpPr>
          <p:cNvPr id="326" name="Google Shape;326;p14"/>
          <p:cNvSpPr/>
          <p:nvPr/>
        </p:nvSpPr>
        <p:spPr>
          <a:xfrm>
            <a:off x="357188" y="4224338"/>
            <a:ext cx="3067200" cy="119100"/>
          </a:xfrm>
          <a:prstGeom prst="rect">
            <a:avLst/>
          </a:prstGeom>
          <a:noFill/>
          <a:ln>
            <a:noFill/>
          </a:ln>
        </p:spPr>
        <p:txBody>
          <a:bodyPr anchorCtr="0" anchor="t" bIns="0" lIns="0" spcFirstLastPara="1" rIns="0" wrap="square" tIns="0">
            <a:noAutofit/>
          </a:bodyPr>
          <a:lstStyle/>
          <a:p>
            <a:pPr indent="0" lvl="0" marL="0" marR="0" rtl="0" algn="l">
              <a:lnSpc>
                <a:spcPct val="106266"/>
              </a:lnSpc>
              <a:spcBef>
                <a:spcPts val="0"/>
              </a:spcBef>
              <a:spcAft>
                <a:spcPts val="0"/>
              </a:spcAft>
              <a:buClr>
                <a:srgbClr val="000000"/>
              </a:buClr>
              <a:buSzPts val="800"/>
              <a:buFont typeface="Plus Jakarta Sans SemiBold"/>
              <a:buNone/>
            </a:pPr>
            <a:r>
              <a:rPr b="0" i="0" lang="en" sz="800" u="none" cap="none" strike="noStrike">
                <a:solidFill>
                  <a:srgbClr val="000000"/>
                </a:solidFill>
                <a:latin typeface="Plus Jakarta Sans SemiBold"/>
                <a:ea typeface="Plus Jakarta Sans SemiBold"/>
                <a:cs typeface="Plus Jakarta Sans SemiBold"/>
                <a:sym typeface="Plus Jakarta Sans SemiBold"/>
              </a:rPr>
              <a:t>— HEALTH PLAN CARE MANAGER </a:t>
            </a:r>
            <a:endParaRPr b="0" i="0" sz="800" u="none" cap="none" strike="noStrike">
              <a:solidFill>
                <a:schemeClr val="dk1"/>
              </a:solidFill>
              <a:latin typeface="Calibri"/>
              <a:ea typeface="Calibri"/>
              <a:cs typeface="Calibri"/>
              <a:sym typeface="Calibri"/>
            </a:endParaRPr>
          </a:p>
        </p:txBody>
      </p:sp>
      <p:sp>
        <p:nvSpPr>
          <p:cNvPr id="327" name="Google Shape;327;p14"/>
          <p:cNvSpPr/>
          <p:nvPr/>
        </p:nvSpPr>
        <p:spPr>
          <a:xfrm>
            <a:off x="452438" y="3119438"/>
            <a:ext cx="4100400" cy="1000200"/>
          </a:xfrm>
          <a:prstGeom prst="rect">
            <a:avLst/>
          </a:prstGeom>
          <a:noFill/>
          <a:ln>
            <a:noFill/>
          </a:ln>
        </p:spPr>
        <p:txBody>
          <a:bodyPr anchorCtr="0" anchor="t" bIns="0" lIns="0" spcFirstLastPara="1" rIns="0" wrap="square" tIns="0">
            <a:noAutofit/>
          </a:bodyPr>
          <a:lstStyle/>
          <a:p>
            <a:pPr indent="0" lvl="0" marL="0" marR="0" rtl="0" algn="l">
              <a:lnSpc>
                <a:spcPct val="110500"/>
              </a:lnSpc>
              <a:spcBef>
                <a:spcPts val="0"/>
              </a:spcBef>
              <a:spcAft>
                <a:spcPts val="0"/>
              </a:spcAft>
              <a:buClr>
                <a:srgbClr val="004A4A"/>
              </a:buClr>
              <a:buSzPts val="1200"/>
              <a:buFont typeface="Plus Jakarta Sans SemiBold"/>
              <a:buNone/>
            </a:pPr>
            <a:r>
              <a:rPr b="0" i="0" lang="en" sz="1200" u="none" cap="none" strike="noStrike">
                <a:solidFill>
                  <a:srgbClr val="004A4A"/>
                </a:solidFill>
                <a:latin typeface="Plus Jakarta Sans SemiBold"/>
                <a:ea typeface="Plus Jakarta Sans SemiBold"/>
                <a:cs typeface="Plus Jakarta Sans SemiBold"/>
                <a:sym typeface="Plus Jakarta Sans SemiBold"/>
              </a:rPr>
              <a:t>I referred a youth to Here Now Health when their family was considering residential after recent inpatient stays. The weekly caregiver sessions alongside therapy made a clear difference, and</a:t>
            </a:r>
            <a:r>
              <a:rPr b="1" i="0" lang="en" sz="1200" u="none" cap="none" strike="noStrike">
                <a:solidFill>
                  <a:srgbClr val="004A4A"/>
                </a:solidFill>
                <a:latin typeface="Plus Jakarta Sans"/>
                <a:ea typeface="Plus Jakarta Sans"/>
                <a:cs typeface="Plus Jakarta Sans"/>
                <a:sym typeface="Plus Jakarta Sans"/>
              </a:rPr>
              <a:t> the family is no longer pursuing residential care.”</a:t>
            </a:r>
            <a:r>
              <a:rPr b="0" i="0" lang="en" sz="1200" u="none" cap="none" strike="noStrike">
                <a:solidFill>
                  <a:srgbClr val="004A4A"/>
                </a:solidFill>
                <a:latin typeface="Plus Jakarta Sans SemiBold"/>
                <a:ea typeface="Plus Jakarta Sans SemiBold"/>
                <a:cs typeface="Plus Jakarta Sans SemiBold"/>
                <a:sym typeface="Plus Jakarta Sans SemiBold"/>
              </a:rPr>
              <a:t> </a:t>
            </a:r>
            <a:endParaRPr b="0" i="0" sz="1200" u="none" cap="none" strike="noStrike">
              <a:solidFill>
                <a:schemeClr val="dk1"/>
              </a:solidFill>
              <a:latin typeface="Calibri"/>
              <a:ea typeface="Calibri"/>
              <a:cs typeface="Calibri"/>
              <a:sym typeface="Calibri"/>
            </a:endParaRPr>
          </a:p>
        </p:txBody>
      </p:sp>
      <p:sp>
        <p:nvSpPr>
          <p:cNvPr id="328" name="Google Shape;328;p14"/>
          <p:cNvSpPr/>
          <p:nvPr/>
        </p:nvSpPr>
        <p:spPr>
          <a:xfrm>
            <a:off x="5376863" y="661938"/>
            <a:ext cx="2049900" cy="6999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4900"/>
              <a:buFont typeface="Plus Jakarta Sans"/>
              <a:buNone/>
            </a:pPr>
            <a:r>
              <a:rPr b="1" i="0" lang="en" sz="3600" u="none" cap="none" strike="noStrike">
                <a:solidFill>
                  <a:srgbClr val="F8FFEC"/>
                </a:solidFill>
                <a:latin typeface="Plus Jakarta Sans"/>
                <a:ea typeface="Plus Jakarta Sans"/>
                <a:cs typeface="Plus Jakarta Sans"/>
                <a:sym typeface="Plus Jakarta Sans"/>
              </a:rPr>
              <a:t>24hrs </a:t>
            </a:r>
            <a:endParaRPr b="0" i="0" sz="4900" u="none" cap="none" strike="noStrike">
              <a:solidFill>
                <a:schemeClr val="dk1"/>
              </a:solidFill>
              <a:latin typeface="Calibri"/>
              <a:ea typeface="Calibri"/>
              <a:cs typeface="Calibri"/>
              <a:sym typeface="Calibri"/>
            </a:endParaRPr>
          </a:p>
        </p:txBody>
      </p:sp>
      <p:sp>
        <p:nvSpPr>
          <p:cNvPr id="329" name="Google Shape;329;p14"/>
          <p:cNvSpPr/>
          <p:nvPr/>
        </p:nvSpPr>
        <p:spPr>
          <a:xfrm>
            <a:off x="5376863" y="400000"/>
            <a:ext cx="3267000" cy="138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CCF2F2"/>
              </a:buClr>
              <a:buSzPts val="900"/>
              <a:buFont typeface="Plus Jakarta Sans ExtraBold"/>
              <a:buNone/>
            </a:pPr>
            <a:r>
              <a:rPr b="0" i="0" lang="en" sz="900" u="none" cap="none" strike="noStrike">
                <a:solidFill>
                  <a:srgbClr val="CCF2F2"/>
                </a:solidFill>
                <a:latin typeface="Plus Jakarta Sans ExtraBold"/>
                <a:ea typeface="Plus Jakarta Sans ExtraBold"/>
                <a:cs typeface="Plus Jakarta Sans ExtraBold"/>
                <a:sym typeface="Plus Jakarta Sans ExtraBold"/>
              </a:rPr>
              <a:t>AVG. TIME TO FIRST AVAILABLE APPOINTMENT </a:t>
            </a:r>
            <a:endParaRPr b="0" i="0" sz="900" u="none" cap="none" strike="noStrike">
              <a:solidFill>
                <a:schemeClr val="dk1"/>
              </a:solidFill>
              <a:latin typeface="Calibri"/>
              <a:ea typeface="Calibri"/>
              <a:cs typeface="Calibri"/>
              <a:sym typeface="Calibri"/>
            </a:endParaRPr>
          </a:p>
        </p:txBody>
      </p:sp>
      <p:sp>
        <p:nvSpPr>
          <p:cNvPr id="330" name="Google Shape;330;p14"/>
          <p:cNvSpPr/>
          <p:nvPr/>
        </p:nvSpPr>
        <p:spPr>
          <a:xfrm>
            <a:off x="7262825" y="1000075"/>
            <a:ext cx="1757400" cy="6429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Compared to Medicaid</a:t>
            </a:r>
            <a:br>
              <a:rPr b="0" i="0" lang="en" sz="1100" u="none" cap="none" strike="noStrike">
                <a:solidFill>
                  <a:srgbClr val="F4BFFD"/>
                </a:solidFill>
                <a:latin typeface="Plus Jakarta Sans"/>
                <a:ea typeface="Plus Jakarta Sans"/>
                <a:cs typeface="Plus Jakarta Sans"/>
                <a:sym typeface="Plus Jakarta Sans"/>
              </a:rPr>
            </a:br>
            <a:r>
              <a:rPr b="0" i="0" lang="en" sz="1100" u="none" cap="none" strike="noStrike">
                <a:solidFill>
                  <a:srgbClr val="F4BFFD"/>
                </a:solidFill>
                <a:latin typeface="Plus Jakarta Sans"/>
                <a:ea typeface="Plus Jakarta Sans"/>
                <a:cs typeface="Plus Jakarta Sans"/>
                <a:sym typeface="Plus Jakarta Sans"/>
              </a:rPr>
              <a:t>standard of</a:t>
            </a:r>
            <a:r>
              <a:rPr b="1" i="0" lang="en" sz="1100" u="none" cap="none" strike="noStrike">
                <a:solidFill>
                  <a:srgbClr val="F4BFFD"/>
                </a:solidFill>
                <a:latin typeface="Plus Jakarta Sans"/>
                <a:ea typeface="Plus Jakarta Sans"/>
                <a:cs typeface="Plus Jakarta Sans"/>
                <a:sym typeface="Plus Jakarta Sans"/>
              </a:rPr>
              <a:t> 14 days</a:t>
            </a:r>
            <a:r>
              <a:rPr b="0" i="0" lang="en" sz="1100" u="none" cap="none" strike="noStrike">
                <a:solidFill>
                  <a:srgbClr val="F4BFFD"/>
                </a:solidFill>
                <a:latin typeface="Plus Jakarta Sans"/>
                <a:ea typeface="Plus Jakarta Sans"/>
                <a:cs typeface="Plus Jakarta Sans"/>
                <a:sym typeface="Plus Jakarta Sans"/>
              </a:rPr>
              <a:t> </a:t>
            </a:r>
            <a:endParaRPr b="0" i="0" sz="1100" u="none" cap="none" strike="noStrike">
              <a:solidFill>
                <a:schemeClr val="dk1"/>
              </a:solidFill>
              <a:latin typeface="Calibri"/>
              <a:ea typeface="Calibri"/>
              <a:cs typeface="Calibri"/>
              <a:sym typeface="Calibri"/>
            </a:endParaRPr>
          </a:p>
        </p:txBody>
      </p:sp>
      <p:sp>
        <p:nvSpPr>
          <p:cNvPr id="331" name="Google Shape;331;p14"/>
          <p:cNvSpPr txBox="1"/>
          <p:nvPr>
            <p:ph idx="4294967295" type="sldNum"/>
          </p:nvPr>
        </p:nvSpPr>
        <p:spPr>
          <a:xfrm>
            <a:off x="8778240" y="4834890"/>
            <a:ext cx="399900" cy="150000"/>
          </a:xfrm>
          <a:prstGeom prst="rect">
            <a:avLst/>
          </a:prstGeom>
          <a:noFill/>
          <a:ln>
            <a:noFill/>
          </a:ln>
        </p:spPr>
        <p:txBody>
          <a:bodyPr anchorCtr="0" anchor="t" bIns="22850" lIns="45725" spcFirstLastPara="1" rIns="45725" wrap="square" tIns="22850">
            <a:noAutofit/>
          </a:bodyPr>
          <a:lstStyle/>
          <a:p>
            <a:pPr indent="0" lvl="0" marL="0" marR="0" rtl="0" algn="l">
              <a:lnSpc>
                <a:spcPct val="100000"/>
              </a:lnSpc>
              <a:spcBef>
                <a:spcPts val="0"/>
              </a:spcBef>
              <a:spcAft>
                <a:spcPts val="0"/>
              </a:spcAft>
              <a:buSzPts val="600"/>
              <a:buNone/>
            </a:pPr>
            <a:fld id="{00000000-1234-1234-1234-123412341234}" type="slidenum">
              <a:rPr b="0" i="0" lang="en" sz="600" u="none" cap="none" strike="noStrike">
                <a:solidFill>
                  <a:schemeClr val="dk1"/>
                </a:solidFill>
                <a:latin typeface="Arial"/>
                <a:ea typeface="Arial"/>
                <a:cs typeface="Arial"/>
                <a:sym typeface="Arial"/>
              </a:rPr>
              <a:t>‹#›</a:t>
            </a:fld>
            <a:endParaRPr b="0" i="0" sz="600" u="none" cap="none" strike="noStrike">
              <a:solidFill>
                <a:schemeClr val="dk1"/>
              </a:solidFill>
              <a:latin typeface="Arial"/>
              <a:ea typeface="Arial"/>
              <a:cs typeface="Arial"/>
              <a:sym typeface="Arial"/>
            </a:endParaRPr>
          </a:p>
        </p:txBody>
      </p:sp>
      <p:sp>
        <p:nvSpPr>
          <p:cNvPr id="332" name="Google Shape;332;p14"/>
          <p:cNvSpPr/>
          <p:nvPr/>
        </p:nvSpPr>
        <p:spPr>
          <a:xfrm>
            <a:off x="5376863" y="1550000"/>
            <a:ext cx="3767100" cy="138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CCF2F2"/>
              </a:buClr>
              <a:buSzPts val="900"/>
              <a:buFont typeface="Plus Jakarta Sans ExtraBold"/>
              <a:buNone/>
            </a:pPr>
            <a:r>
              <a:rPr b="0" i="0" lang="en" sz="900" u="none" cap="none" strike="noStrike">
                <a:solidFill>
                  <a:srgbClr val="CCF2F2"/>
                </a:solidFill>
                <a:latin typeface="Plus Jakarta Sans ExtraBold"/>
                <a:ea typeface="Plus Jakarta Sans ExtraBold"/>
                <a:cs typeface="Plus Jakarta Sans ExtraBold"/>
                <a:sym typeface="Plus Jakarta Sans ExtraBold"/>
              </a:rPr>
              <a:t>PLACEMENT STABILITY</a:t>
            </a:r>
            <a:endParaRPr b="0" i="0" sz="900" u="none" cap="none" strike="noStrike">
              <a:solidFill>
                <a:schemeClr val="dk1"/>
              </a:solidFill>
              <a:latin typeface="Calibri"/>
              <a:ea typeface="Calibri"/>
              <a:cs typeface="Calibri"/>
              <a:sym typeface="Calibri"/>
            </a:endParaRPr>
          </a:p>
        </p:txBody>
      </p:sp>
      <p:pic>
        <p:nvPicPr>
          <p:cNvPr descr="preencoded.png" id="333" name="Google Shape;333;p14"/>
          <p:cNvPicPr preferRelativeResize="0"/>
          <p:nvPr/>
        </p:nvPicPr>
        <p:blipFill rotWithShape="1">
          <a:blip r:embed="rId5">
            <a:alphaModFix/>
          </a:blip>
          <a:srcRect b="0" l="0" r="0" t="0"/>
          <a:stretch/>
        </p:blipFill>
        <p:spPr>
          <a:xfrm>
            <a:off x="5376863" y="1745262"/>
            <a:ext cx="3767138" cy="9525"/>
          </a:xfrm>
          <a:prstGeom prst="rect">
            <a:avLst/>
          </a:prstGeom>
          <a:noFill/>
          <a:ln>
            <a:noFill/>
          </a:ln>
        </p:spPr>
      </p:pic>
      <p:sp>
        <p:nvSpPr>
          <p:cNvPr id="334" name="Google Shape;334;p14"/>
          <p:cNvSpPr/>
          <p:nvPr/>
        </p:nvSpPr>
        <p:spPr>
          <a:xfrm>
            <a:off x="5376879" y="1811937"/>
            <a:ext cx="2049900" cy="6999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4900"/>
              <a:buFont typeface="Plus Jakarta Sans"/>
              <a:buNone/>
            </a:pPr>
            <a:r>
              <a:rPr b="1" i="0" lang="en" sz="3600" u="none" cap="none" strike="noStrike">
                <a:solidFill>
                  <a:srgbClr val="F8FFEC"/>
                </a:solidFill>
                <a:latin typeface="Plus Jakarta Sans"/>
                <a:ea typeface="Plus Jakarta Sans"/>
                <a:cs typeface="Plus Jakarta Sans"/>
                <a:sym typeface="Plus Jakarta Sans"/>
              </a:rPr>
              <a:t>90%</a:t>
            </a:r>
            <a:endParaRPr b="0" i="0" sz="4900" u="none" cap="none" strike="noStrike">
              <a:solidFill>
                <a:schemeClr val="dk1"/>
              </a:solidFill>
              <a:latin typeface="Calibri"/>
              <a:ea typeface="Calibri"/>
              <a:cs typeface="Calibri"/>
              <a:sym typeface="Calibri"/>
            </a:endParaRPr>
          </a:p>
        </p:txBody>
      </p:sp>
      <p:sp>
        <p:nvSpPr>
          <p:cNvPr id="335" name="Google Shape;335;p14"/>
          <p:cNvSpPr/>
          <p:nvPr/>
        </p:nvSpPr>
        <p:spPr>
          <a:xfrm>
            <a:off x="7326427" y="1931937"/>
            <a:ext cx="1757400" cy="324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of caseworkers said it</a:t>
            </a:r>
            <a:endParaRPr b="0" i="0" sz="11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helped placements stay stable</a:t>
            </a:r>
            <a:endParaRPr b="0" i="0" sz="1100" u="none" cap="none" strike="noStrike">
              <a:solidFill>
                <a:schemeClr val="dk1"/>
              </a:solidFill>
              <a:latin typeface="Calibri"/>
              <a:ea typeface="Calibri"/>
              <a:cs typeface="Calibri"/>
              <a:sym typeface="Calibri"/>
            </a:endParaRPr>
          </a:p>
        </p:txBody>
      </p:sp>
      <p:sp>
        <p:nvSpPr>
          <p:cNvPr id="336" name="Google Shape;336;p14"/>
          <p:cNvSpPr/>
          <p:nvPr/>
        </p:nvSpPr>
        <p:spPr>
          <a:xfrm>
            <a:off x="5376863" y="3850000"/>
            <a:ext cx="3767100" cy="138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CCF2F2"/>
              </a:buClr>
              <a:buSzPts val="900"/>
              <a:buFont typeface="Plus Jakarta Sans ExtraBold"/>
              <a:buNone/>
            </a:pPr>
            <a:r>
              <a:rPr b="0" i="0" lang="en" sz="900" u="none" cap="none" strike="noStrike">
                <a:solidFill>
                  <a:srgbClr val="CCF2F2"/>
                </a:solidFill>
                <a:latin typeface="Plus Jakarta Sans ExtraBold"/>
                <a:ea typeface="Plus Jakarta Sans ExtraBold"/>
                <a:cs typeface="Plus Jakarta Sans ExtraBold"/>
                <a:sym typeface="Plus Jakarta Sans ExtraBold"/>
              </a:rPr>
              <a:t>CASEWORKER TIME SAVED</a:t>
            </a:r>
            <a:endParaRPr b="0" i="0" sz="900" u="none" cap="none" strike="noStrike">
              <a:solidFill>
                <a:schemeClr val="dk1"/>
              </a:solidFill>
              <a:latin typeface="Calibri"/>
              <a:ea typeface="Calibri"/>
              <a:cs typeface="Calibri"/>
              <a:sym typeface="Calibri"/>
            </a:endParaRPr>
          </a:p>
        </p:txBody>
      </p:sp>
      <p:pic>
        <p:nvPicPr>
          <p:cNvPr descr="preencoded.png" id="337" name="Google Shape;337;p14"/>
          <p:cNvPicPr preferRelativeResize="0"/>
          <p:nvPr/>
        </p:nvPicPr>
        <p:blipFill rotWithShape="1">
          <a:blip r:embed="rId5">
            <a:alphaModFix/>
          </a:blip>
          <a:srcRect b="0" l="0" r="0" t="0"/>
          <a:stretch/>
        </p:blipFill>
        <p:spPr>
          <a:xfrm>
            <a:off x="5376863" y="4045262"/>
            <a:ext cx="3767138" cy="9525"/>
          </a:xfrm>
          <a:prstGeom prst="rect">
            <a:avLst/>
          </a:prstGeom>
          <a:noFill/>
          <a:ln>
            <a:noFill/>
          </a:ln>
        </p:spPr>
      </p:pic>
      <p:sp>
        <p:nvSpPr>
          <p:cNvPr id="338" name="Google Shape;338;p14"/>
          <p:cNvSpPr/>
          <p:nvPr/>
        </p:nvSpPr>
        <p:spPr>
          <a:xfrm>
            <a:off x="5376879" y="4111937"/>
            <a:ext cx="2049900" cy="6999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4900"/>
              <a:buFont typeface="Plus Jakarta Sans"/>
              <a:buNone/>
            </a:pPr>
            <a:r>
              <a:rPr b="1" i="0" lang="en" sz="3600" u="none" cap="none" strike="noStrike">
                <a:solidFill>
                  <a:srgbClr val="F8FFEC"/>
                </a:solidFill>
                <a:latin typeface="Plus Jakarta Sans"/>
                <a:ea typeface="Plus Jakarta Sans"/>
                <a:cs typeface="Plus Jakarta Sans"/>
                <a:sym typeface="Plus Jakarta Sans"/>
              </a:rPr>
              <a:t>5hrs+</a:t>
            </a:r>
            <a:endParaRPr b="0" i="0" sz="4900" u="none" cap="none" strike="noStrike">
              <a:solidFill>
                <a:schemeClr val="dk1"/>
              </a:solidFill>
              <a:latin typeface="Calibri"/>
              <a:ea typeface="Calibri"/>
              <a:cs typeface="Calibri"/>
              <a:sym typeface="Calibri"/>
            </a:endParaRPr>
          </a:p>
        </p:txBody>
      </p:sp>
      <p:sp>
        <p:nvSpPr>
          <p:cNvPr id="339" name="Google Shape;339;p14"/>
          <p:cNvSpPr/>
          <p:nvPr/>
        </p:nvSpPr>
        <p:spPr>
          <a:xfrm>
            <a:off x="7326427" y="4231937"/>
            <a:ext cx="1757400" cy="324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saved per caseworker</a:t>
            </a:r>
            <a:endParaRPr b="0" i="0" sz="11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each </a:t>
            </a:r>
            <a:r>
              <a:rPr lang="en" sz="1100">
                <a:solidFill>
                  <a:srgbClr val="F4BFFD"/>
                </a:solidFill>
                <a:latin typeface="Plus Jakarta Sans"/>
                <a:ea typeface="Plus Jakarta Sans"/>
                <a:cs typeface="Plus Jakarta Sans"/>
                <a:sym typeface="Plus Jakarta Sans"/>
              </a:rPr>
              <a:t>month</a:t>
            </a:r>
            <a:endParaRPr b="0" i="0" sz="1100" u="none" cap="none" strike="noStrike">
              <a:solidFill>
                <a:schemeClr val="dk1"/>
              </a:solidFill>
              <a:latin typeface="Calibri"/>
              <a:ea typeface="Calibri"/>
              <a:cs typeface="Calibri"/>
              <a:sym typeface="Calibri"/>
            </a:endParaRPr>
          </a:p>
        </p:txBody>
      </p:sp>
      <p:sp>
        <p:nvSpPr>
          <p:cNvPr id="340" name="Google Shape;340;p14"/>
          <p:cNvSpPr/>
          <p:nvPr/>
        </p:nvSpPr>
        <p:spPr>
          <a:xfrm>
            <a:off x="5376863" y="2700000"/>
            <a:ext cx="3767100" cy="138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CCF2F2"/>
              </a:buClr>
              <a:buSzPts val="900"/>
              <a:buFont typeface="Plus Jakarta Sans ExtraBold"/>
              <a:buNone/>
            </a:pPr>
            <a:r>
              <a:rPr b="0" i="0" lang="en" sz="900" u="none" cap="none" strike="noStrike">
                <a:solidFill>
                  <a:srgbClr val="CCF2F2"/>
                </a:solidFill>
                <a:latin typeface="Plus Jakarta Sans ExtraBold"/>
                <a:ea typeface="Plus Jakarta Sans ExtraBold"/>
                <a:cs typeface="Plus Jakarta Sans ExtraBold"/>
                <a:sym typeface="Plus Jakarta Sans ExtraBold"/>
              </a:rPr>
              <a:t>HIGHER LEVEL OF CARE PREVENTED</a:t>
            </a:r>
            <a:endParaRPr b="0" i="0" sz="900" u="none" cap="none" strike="noStrike">
              <a:solidFill>
                <a:schemeClr val="dk1"/>
              </a:solidFill>
              <a:latin typeface="Calibri"/>
              <a:ea typeface="Calibri"/>
              <a:cs typeface="Calibri"/>
              <a:sym typeface="Calibri"/>
            </a:endParaRPr>
          </a:p>
        </p:txBody>
      </p:sp>
      <p:pic>
        <p:nvPicPr>
          <p:cNvPr descr="preencoded.png" id="341" name="Google Shape;341;p14"/>
          <p:cNvPicPr preferRelativeResize="0"/>
          <p:nvPr/>
        </p:nvPicPr>
        <p:blipFill rotWithShape="1">
          <a:blip r:embed="rId5">
            <a:alphaModFix/>
          </a:blip>
          <a:srcRect b="0" l="0" r="0" t="0"/>
          <a:stretch/>
        </p:blipFill>
        <p:spPr>
          <a:xfrm>
            <a:off x="5376863" y="2895262"/>
            <a:ext cx="3767138" cy="9525"/>
          </a:xfrm>
          <a:prstGeom prst="rect">
            <a:avLst/>
          </a:prstGeom>
          <a:noFill/>
          <a:ln>
            <a:noFill/>
          </a:ln>
        </p:spPr>
      </p:pic>
      <p:sp>
        <p:nvSpPr>
          <p:cNvPr id="342" name="Google Shape;342;p14"/>
          <p:cNvSpPr/>
          <p:nvPr/>
        </p:nvSpPr>
        <p:spPr>
          <a:xfrm>
            <a:off x="5376879" y="2961937"/>
            <a:ext cx="2049900" cy="6999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4900"/>
              <a:buFont typeface="Plus Jakarta Sans"/>
              <a:buNone/>
            </a:pPr>
            <a:r>
              <a:rPr b="1" i="0" lang="en" sz="3600" u="none" cap="none" strike="noStrike">
                <a:solidFill>
                  <a:srgbClr val="F8FFEC"/>
                </a:solidFill>
                <a:latin typeface="Plus Jakarta Sans"/>
                <a:ea typeface="Plus Jakarta Sans"/>
                <a:cs typeface="Plus Jakarta Sans"/>
                <a:sym typeface="Plus Jakarta Sans"/>
              </a:rPr>
              <a:t>40%</a:t>
            </a:r>
            <a:endParaRPr b="0" i="0" sz="4900" u="none" cap="none" strike="noStrike">
              <a:solidFill>
                <a:schemeClr val="dk1"/>
              </a:solidFill>
              <a:latin typeface="Calibri"/>
              <a:ea typeface="Calibri"/>
              <a:cs typeface="Calibri"/>
              <a:sym typeface="Calibri"/>
            </a:endParaRPr>
          </a:p>
        </p:txBody>
      </p:sp>
      <p:sp>
        <p:nvSpPr>
          <p:cNvPr id="343" name="Google Shape;343;p14"/>
          <p:cNvSpPr/>
          <p:nvPr/>
        </p:nvSpPr>
        <p:spPr>
          <a:xfrm>
            <a:off x="7326427" y="3081937"/>
            <a:ext cx="1757400" cy="3240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of caseworkers said it</a:t>
            </a:r>
            <a:endParaRPr b="0" i="0" sz="1100" u="none" cap="none" strike="noStrike">
              <a:solidFill>
                <a:schemeClr val="dk1"/>
              </a:solidFill>
              <a:latin typeface="Calibri"/>
              <a:ea typeface="Calibri"/>
              <a:cs typeface="Calibri"/>
              <a:sym typeface="Calibri"/>
            </a:endParaRPr>
          </a:p>
          <a:p>
            <a:pPr indent="0" lvl="0" marL="0" marR="0" rtl="0" algn="l">
              <a:lnSpc>
                <a:spcPct val="102000"/>
              </a:lnSpc>
              <a:spcBef>
                <a:spcPts val="0"/>
              </a:spcBef>
              <a:spcAft>
                <a:spcPts val="0"/>
              </a:spcAft>
              <a:buClr>
                <a:srgbClr val="F4BFFD"/>
              </a:buClr>
              <a:buSzPts val="1100"/>
              <a:buFont typeface="Plus Jakarta Sans"/>
              <a:buNone/>
            </a:pPr>
            <a:r>
              <a:rPr b="0" i="0" lang="en" sz="1100" u="none" cap="none" strike="noStrike">
                <a:solidFill>
                  <a:srgbClr val="F4BFFD"/>
                </a:solidFill>
                <a:latin typeface="Plus Jakarta Sans"/>
                <a:ea typeface="Plus Jakarta Sans"/>
                <a:cs typeface="Plus Jakarta Sans"/>
                <a:sym typeface="Plus Jakarta Sans"/>
              </a:rPr>
              <a:t>prevented higher-level care</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FEC"/>
        </a:solidFill>
      </p:bgPr>
    </p:bg>
    <p:spTree>
      <p:nvGrpSpPr>
        <p:cNvPr id="347" name="Shape 347"/>
        <p:cNvGrpSpPr/>
        <p:nvPr/>
      </p:nvGrpSpPr>
      <p:grpSpPr>
        <a:xfrm>
          <a:off x="0" y="0"/>
          <a:ext cx="0" cy="0"/>
          <a:chOff x="0" y="0"/>
          <a:chExt cx="0" cy="0"/>
        </a:xfrm>
      </p:grpSpPr>
      <p:sp>
        <p:nvSpPr>
          <p:cNvPr id="348" name="Google Shape;348;p15"/>
          <p:cNvSpPr/>
          <p:nvPr/>
        </p:nvSpPr>
        <p:spPr>
          <a:xfrm>
            <a:off x="357188" y="357188"/>
            <a:ext cx="4371900" cy="166800"/>
          </a:xfrm>
          <a:prstGeom prst="rect">
            <a:avLst/>
          </a:prstGeom>
          <a:noFill/>
          <a:ln>
            <a:noFill/>
          </a:ln>
        </p:spPr>
        <p:txBody>
          <a:bodyPr anchorCtr="0" anchor="t" bIns="0" lIns="0" spcFirstLastPara="1" rIns="0" wrap="square" tIns="0">
            <a:noAutofit/>
          </a:bodyPr>
          <a:lstStyle/>
          <a:p>
            <a:pPr indent="0" lvl="0" marL="0" marR="0" rtl="0" algn="l">
              <a:lnSpc>
                <a:spcPct val="106238"/>
              </a:lnSpc>
              <a:spcBef>
                <a:spcPts val="0"/>
              </a:spcBef>
              <a:spcAft>
                <a:spcPts val="0"/>
              </a:spcAft>
              <a:buClr>
                <a:srgbClr val="000000"/>
              </a:buClr>
              <a:buSzPts val="1100"/>
              <a:buFont typeface="Plus Jakarta Sans SemiBold"/>
              <a:buNone/>
            </a:pPr>
            <a:r>
              <a:rPr b="0" i="0" lang="en" sz="1100" u="none" cap="none" strike="noStrike">
                <a:solidFill>
                  <a:srgbClr val="000000"/>
                </a:solidFill>
                <a:latin typeface="Plus Jakarta Sans SemiBold"/>
                <a:ea typeface="Plus Jakarta Sans SemiBold"/>
                <a:cs typeface="Plus Jakarta Sans SemiBold"/>
                <a:sym typeface="Plus Jakarta Sans SemiBold"/>
              </a:rPr>
              <a:t>MEDICAID COVERED</a:t>
            </a:r>
            <a:endParaRPr b="0" i="0" sz="1100" u="none" cap="none" strike="noStrike">
              <a:solidFill>
                <a:schemeClr val="dk1"/>
              </a:solidFill>
              <a:latin typeface="Calibri"/>
              <a:ea typeface="Calibri"/>
              <a:cs typeface="Calibri"/>
              <a:sym typeface="Calibri"/>
            </a:endParaRPr>
          </a:p>
        </p:txBody>
      </p:sp>
      <p:sp>
        <p:nvSpPr>
          <p:cNvPr id="349" name="Google Shape;349;p15"/>
          <p:cNvSpPr/>
          <p:nvPr/>
        </p:nvSpPr>
        <p:spPr>
          <a:xfrm>
            <a:off x="338138" y="695325"/>
            <a:ext cx="8582100" cy="5145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124949"/>
              </a:buClr>
              <a:buSzPts val="3400"/>
              <a:buFont typeface="Plus Jakarta Sans"/>
              <a:buNone/>
            </a:pPr>
            <a:r>
              <a:rPr b="1" i="0" lang="en" sz="3400" u="none" cap="none" strike="noStrike">
                <a:solidFill>
                  <a:srgbClr val="124949"/>
                </a:solidFill>
                <a:latin typeface="Plus Jakarta Sans"/>
                <a:ea typeface="Plus Jakarta Sans"/>
                <a:cs typeface="Plus Jakarta Sans"/>
                <a:sym typeface="Plus Jakarta Sans"/>
              </a:rPr>
              <a:t>Built with Medicaid Partners</a:t>
            </a:r>
            <a:endParaRPr b="0" i="0" sz="3400" u="none" cap="none" strike="noStrike">
              <a:solidFill>
                <a:schemeClr val="dk1"/>
              </a:solidFill>
              <a:latin typeface="Calibri"/>
              <a:ea typeface="Calibri"/>
              <a:cs typeface="Calibri"/>
              <a:sym typeface="Calibri"/>
            </a:endParaRPr>
          </a:p>
        </p:txBody>
      </p:sp>
      <p:pic>
        <p:nvPicPr>
          <p:cNvPr descr="map_c.png" id="350" name="Google Shape;350;p15"/>
          <p:cNvPicPr preferRelativeResize="0"/>
          <p:nvPr/>
        </p:nvPicPr>
        <p:blipFill rotWithShape="1">
          <a:blip r:embed="rId3">
            <a:alphaModFix/>
          </a:blip>
          <a:srcRect b="0" l="0" r="0" t="0"/>
          <a:stretch/>
        </p:blipFill>
        <p:spPr>
          <a:xfrm>
            <a:off x="320040" y="1280160"/>
            <a:ext cx="5257799" cy="3331896"/>
          </a:xfrm>
          <a:prstGeom prst="rect">
            <a:avLst/>
          </a:prstGeom>
          <a:noFill/>
          <a:ln>
            <a:noFill/>
          </a:ln>
        </p:spPr>
      </p:pic>
      <p:sp>
        <p:nvSpPr>
          <p:cNvPr id="351" name="Google Shape;351;p15"/>
          <p:cNvSpPr/>
          <p:nvPr/>
        </p:nvSpPr>
        <p:spPr>
          <a:xfrm>
            <a:off x="5943600" y="1636776"/>
            <a:ext cx="237600" cy="237600"/>
          </a:xfrm>
          <a:prstGeom prst="ellipse">
            <a:avLst/>
          </a:prstGeom>
          <a:solidFill>
            <a:srgbClr val="03635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2" name="Google Shape;352;p15"/>
          <p:cNvSpPr txBox="1"/>
          <p:nvPr/>
        </p:nvSpPr>
        <p:spPr>
          <a:xfrm>
            <a:off x="6309360" y="1600200"/>
            <a:ext cx="2560200" cy="23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500" u="none" cap="none" strike="noStrike">
                <a:solidFill>
                  <a:srgbClr val="03635F"/>
                </a:solidFill>
                <a:latin typeface="Plus Jakarta Sans"/>
                <a:ea typeface="Plus Jakarta Sans"/>
                <a:cs typeface="Plus Jakarta Sans"/>
                <a:sym typeface="Plus Jakarta Sans"/>
              </a:rPr>
              <a:t>Live</a:t>
            </a:r>
            <a:endParaRPr/>
          </a:p>
        </p:txBody>
      </p:sp>
      <p:sp>
        <p:nvSpPr>
          <p:cNvPr id="353" name="Google Shape;353;p15"/>
          <p:cNvSpPr txBox="1"/>
          <p:nvPr/>
        </p:nvSpPr>
        <p:spPr>
          <a:xfrm>
            <a:off x="6309360" y="1911096"/>
            <a:ext cx="25602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03635F"/>
                </a:solidFill>
                <a:latin typeface="Plus Jakarta Sans"/>
                <a:ea typeface="Plus Jakarta Sans"/>
                <a:cs typeface="Plus Jakarta Sans"/>
                <a:sym typeface="Plus Jakarta Sans"/>
              </a:rPr>
              <a:t>Virginia, Missouri, New Mexico</a:t>
            </a:r>
            <a:endParaRPr/>
          </a:p>
        </p:txBody>
      </p:sp>
      <p:sp>
        <p:nvSpPr>
          <p:cNvPr id="354" name="Google Shape;354;p15"/>
          <p:cNvSpPr/>
          <p:nvPr/>
        </p:nvSpPr>
        <p:spPr>
          <a:xfrm>
            <a:off x="5943600" y="2596896"/>
            <a:ext cx="237600" cy="237600"/>
          </a:xfrm>
          <a:prstGeom prst="ellipse">
            <a:avLst/>
          </a:prstGeom>
          <a:solidFill>
            <a:srgbClr val="FD9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5" name="Google Shape;355;p15"/>
          <p:cNvSpPr txBox="1"/>
          <p:nvPr/>
        </p:nvSpPr>
        <p:spPr>
          <a:xfrm>
            <a:off x="6309360" y="2560320"/>
            <a:ext cx="2560200" cy="23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500" u="none" cap="none" strike="noStrike">
                <a:solidFill>
                  <a:srgbClr val="03635F"/>
                </a:solidFill>
                <a:latin typeface="Plus Jakarta Sans"/>
                <a:ea typeface="Plus Jakarta Sans"/>
                <a:cs typeface="Plus Jakarta Sans"/>
                <a:sym typeface="Plus Jakarta Sans"/>
              </a:rPr>
              <a:t>Launching</a:t>
            </a:r>
            <a:endParaRPr/>
          </a:p>
        </p:txBody>
      </p:sp>
      <p:sp>
        <p:nvSpPr>
          <p:cNvPr id="356" name="Google Shape;356;p15"/>
          <p:cNvSpPr txBox="1"/>
          <p:nvPr/>
        </p:nvSpPr>
        <p:spPr>
          <a:xfrm>
            <a:off x="6309360" y="2871216"/>
            <a:ext cx="25602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03635F"/>
                </a:solidFill>
                <a:latin typeface="Plus Jakarta Sans"/>
                <a:ea typeface="Plus Jakarta Sans"/>
                <a:cs typeface="Plus Jakarta Sans"/>
                <a:sym typeface="Plus Jakarta Sans"/>
              </a:rPr>
              <a:t>North Carolina</a:t>
            </a:r>
            <a:endParaRPr/>
          </a:p>
        </p:txBody>
      </p:sp>
      <p:sp>
        <p:nvSpPr>
          <p:cNvPr id="357" name="Google Shape;357;p15"/>
          <p:cNvSpPr/>
          <p:nvPr/>
        </p:nvSpPr>
        <p:spPr>
          <a:xfrm>
            <a:off x="5943600" y="3557016"/>
            <a:ext cx="237600" cy="237600"/>
          </a:xfrm>
          <a:prstGeom prst="ellipse">
            <a:avLst/>
          </a:prstGeom>
          <a:solidFill>
            <a:srgbClr val="B9A3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8" name="Google Shape;358;p15"/>
          <p:cNvSpPr txBox="1"/>
          <p:nvPr/>
        </p:nvSpPr>
        <p:spPr>
          <a:xfrm>
            <a:off x="6309360" y="3520440"/>
            <a:ext cx="2560200" cy="23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500" u="none" cap="none" strike="noStrike">
                <a:solidFill>
                  <a:srgbClr val="03635F"/>
                </a:solidFill>
                <a:latin typeface="Plus Jakarta Sans"/>
                <a:ea typeface="Plus Jakarta Sans"/>
                <a:cs typeface="Plus Jakarta Sans"/>
                <a:sym typeface="Plus Jakarta Sans"/>
              </a:rPr>
              <a:t>Medicaid approved</a:t>
            </a:r>
            <a:endParaRPr/>
          </a:p>
        </p:txBody>
      </p:sp>
      <p:sp>
        <p:nvSpPr>
          <p:cNvPr id="359" name="Google Shape;359;p15"/>
          <p:cNvSpPr txBox="1"/>
          <p:nvPr/>
        </p:nvSpPr>
        <p:spPr>
          <a:xfrm>
            <a:off x="6309360" y="3831336"/>
            <a:ext cx="25602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03635F"/>
                </a:solidFill>
                <a:latin typeface="Plus Jakarta Sans"/>
                <a:ea typeface="Plus Jakarta Sans"/>
                <a:cs typeface="Plus Jakarta Sans"/>
                <a:sym typeface="Plus Jakarta Sans"/>
              </a:rPr>
              <a:t>Arkansas, Louisiana, Georgia, Florida</a:t>
            </a:r>
            <a:endParaRPr/>
          </a:p>
        </p:txBody>
      </p:sp>
      <p:cxnSp>
        <p:nvCxnSpPr>
          <p:cNvPr id="360" name="Google Shape;360;p15"/>
          <p:cNvCxnSpPr/>
          <p:nvPr/>
        </p:nvCxnSpPr>
        <p:spPr>
          <a:xfrm>
            <a:off x="4640579" y="1865376"/>
            <a:ext cx="68400" cy="1052100"/>
          </a:xfrm>
          <a:prstGeom prst="straightConnector1">
            <a:avLst/>
          </a:prstGeom>
          <a:noFill/>
          <a:ln cap="flat" cmpd="sng" w="15875">
            <a:solidFill>
              <a:srgbClr val="03635F"/>
            </a:solidFill>
            <a:prstDash val="solid"/>
            <a:round/>
            <a:headEnd len="sm" w="sm" type="none"/>
            <a:tailEnd len="sm" w="sm" type="none"/>
          </a:ln>
          <a:effectLst>
            <a:outerShdw blurRad="40000" rotWithShape="0" dir="5400000" dist="20000">
              <a:srgbClr val="000000">
                <a:alpha val="38040"/>
              </a:srgbClr>
            </a:outerShdw>
          </a:effectLst>
        </p:spPr>
      </p:cxnSp>
      <p:sp>
        <p:nvSpPr>
          <p:cNvPr id="361" name="Google Shape;361;p15"/>
          <p:cNvSpPr/>
          <p:nvPr/>
        </p:nvSpPr>
        <p:spPr>
          <a:xfrm>
            <a:off x="4663367" y="2871877"/>
            <a:ext cx="91500" cy="91500"/>
          </a:xfrm>
          <a:prstGeom prst="ellipse">
            <a:avLst/>
          </a:prstGeom>
          <a:solidFill>
            <a:srgbClr val="F8FFEC"/>
          </a:solidFill>
          <a:ln cap="flat" cmpd="sng" w="9525">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2" name="Google Shape;362;p15"/>
          <p:cNvSpPr/>
          <p:nvPr/>
        </p:nvSpPr>
        <p:spPr>
          <a:xfrm>
            <a:off x="3977639" y="1298448"/>
            <a:ext cx="1326000" cy="567000"/>
          </a:xfrm>
          <a:prstGeom prst="roundRect">
            <a:avLst>
              <a:gd fmla="val 15000" name="adj"/>
            </a:avLst>
          </a:prstGeom>
          <a:solidFill>
            <a:srgbClr val="FFFFFF"/>
          </a:solidFill>
          <a:ln cap="flat" cmpd="sng" w="12700">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anthem.png" id="363" name="Google Shape;363;p15"/>
          <p:cNvPicPr preferRelativeResize="0"/>
          <p:nvPr/>
        </p:nvPicPr>
        <p:blipFill rotWithShape="1">
          <a:blip r:embed="rId4">
            <a:alphaModFix/>
          </a:blip>
          <a:srcRect b="0" l="0" r="0" t="0"/>
          <a:stretch/>
        </p:blipFill>
        <p:spPr>
          <a:xfrm>
            <a:off x="4073734" y="1362456"/>
            <a:ext cx="1133690" cy="438912"/>
          </a:xfrm>
          <a:prstGeom prst="rect">
            <a:avLst/>
          </a:prstGeom>
          <a:noFill/>
          <a:ln>
            <a:noFill/>
          </a:ln>
        </p:spPr>
      </p:pic>
      <p:cxnSp>
        <p:nvCxnSpPr>
          <p:cNvPr id="364" name="Google Shape;364;p15"/>
          <p:cNvCxnSpPr/>
          <p:nvPr/>
        </p:nvCxnSpPr>
        <p:spPr>
          <a:xfrm>
            <a:off x="2994660" y="1865376"/>
            <a:ext cx="360300" cy="1092900"/>
          </a:xfrm>
          <a:prstGeom prst="straightConnector1">
            <a:avLst/>
          </a:prstGeom>
          <a:noFill/>
          <a:ln cap="flat" cmpd="sng" w="15875">
            <a:solidFill>
              <a:srgbClr val="03635F"/>
            </a:solidFill>
            <a:prstDash val="solid"/>
            <a:round/>
            <a:headEnd len="sm" w="sm" type="none"/>
            <a:tailEnd len="sm" w="sm" type="none"/>
          </a:ln>
          <a:effectLst>
            <a:outerShdw blurRad="40000" rotWithShape="0" dir="5400000" dist="20000">
              <a:srgbClr val="000000">
                <a:alpha val="38040"/>
              </a:srgbClr>
            </a:outerShdw>
          </a:effectLst>
        </p:spPr>
      </p:cxnSp>
      <p:sp>
        <p:nvSpPr>
          <p:cNvPr id="365" name="Google Shape;365;p15"/>
          <p:cNvSpPr/>
          <p:nvPr/>
        </p:nvSpPr>
        <p:spPr>
          <a:xfrm>
            <a:off x="3309364" y="2912687"/>
            <a:ext cx="91500" cy="91500"/>
          </a:xfrm>
          <a:prstGeom prst="ellipse">
            <a:avLst/>
          </a:prstGeom>
          <a:solidFill>
            <a:srgbClr val="F8FFEC"/>
          </a:solidFill>
          <a:ln cap="flat" cmpd="sng" w="9525">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6" name="Google Shape;366;p15"/>
          <p:cNvSpPr/>
          <p:nvPr/>
        </p:nvSpPr>
        <p:spPr>
          <a:xfrm>
            <a:off x="2331720" y="1298448"/>
            <a:ext cx="1326000" cy="567000"/>
          </a:xfrm>
          <a:prstGeom prst="roundRect">
            <a:avLst>
              <a:gd fmla="val 15000" name="adj"/>
            </a:avLst>
          </a:prstGeom>
          <a:solidFill>
            <a:srgbClr val="FFFFFF"/>
          </a:solidFill>
          <a:ln cap="flat" cmpd="sng" w="12700">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mhk.png" id="367" name="Google Shape;367;p15"/>
          <p:cNvPicPr preferRelativeResize="0"/>
          <p:nvPr/>
        </p:nvPicPr>
        <p:blipFill rotWithShape="1">
          <a:blip r:embed="rId5">
            <a:alphaModFix/>
          </a:blip>
          <a:srcRect b="0" l="0" r="0" t="0"/>
          <a:stretch/>
        </p:blipFill>
        <p:spPr>
          <a:xfrm>
            <a:off x="2423160" y="1462894"/>
            <a:ext cx="1143000" cy="238036"/>
          </a:xfrm>
          <a:prstGeom prst="rect">
            <a:avLst/>
          </a:prstGeom>
          <a:noFill/>
          <a:ln>
            <a:noFill/>
          </a:ln>
        </p:spPr>
      </p:pic>
      <p:cxnSp>
        <p:nvCxnSpPr>
          <p:cNvPr id="368" name="Google Shape;368;p15"/>
          <p:cNvCxnSpPr/>
          <p:nvPr/>
        </p:nvCxnSpPr>
        <p:spPr>
          <a:xfrm>
            <a:off x="1074420" y="2807208"/>
            <a:ext cx="884100" cy="607500"/>
          </a:xfrm>
          <a:prstGeom prst="straightConnector1">
            <a:avLst/>
          </a:prstGeom>
          <a:noFill/>
          <a:ln cap="flat" cmpd="sng" w="15875">
            <a:solidFill>
              <a:srgbClr val="03635F"/>
            </a:solidFill>
            <a:prstDash val="solid"/>
            <a:round/>
            <a:headEnd len="sm" w="sm" type="none"/>
            <a:tailEnd len="sm" w="sm" type="none"/>
          </a:ln>
          <a:effectLst>
            <a:outerShdw blurRad="40000" rotWithShape="0" dir="5400000" dist="20000">
              <a:srgbClr val="000000">
                <a:alpha val="38040"/>
              </a:srgbClr>
            </a:outerShdw>
          </a:effectLst>
        </p:spPr>
      </p:cxnSp>
      <p:sp>
        <p:nvSpPr>
          <p:cNvPr id="369" name="Google Shape;369;p15"/>
          <p:cNvSpPr/>
          <p:nvPr/>
        </p:nvSpPr>
        <p:spPr>
          <a:xfrm>
            <a:off x="1912875" y="3368866"/>
            <a:ext cx="91500" cy="91500"/>
          </a:xfrm>
          <a:prstGeom prst="ellipse">
            <a:avLst/>
          </a:prstGeom>
          <a:solidFill>
            <a:srgbClr val="F8FFEC"/>
          </a:solidFill>
          <a:ln cap="flat" cmpd="sng" w="9525">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0" name="Google Shape;370;p15"/>
          <p:cNvSpPr/>
          <p:nvPr/>
        </p:nvSpPr>
        <p:spPr>
          <a:xfrm>
            <a:off x="411480" y="2240280"/>
            <a:ext cx="1326000" cy="567000"/>
          </a:xfrm>
          <a:prstGeom prst="roundRect">
            <a:avLst>
              <a:gd fmla="val 15000" name="adj"/>
            </a:avLst>
          </a:prstGeom>
          <a:solidFill>
            <a:srgbClr val="FFFFFF"/>
          </a:solidFill>
          <a:ln cap="flat" cmpd="sng" w="12700">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resby.png" id="371" name="Google Shape;371;p15"/>
          <p:cNvPicPr preferRelativeResize="0"/>
          <p:nvPr/>
        </p:nvPicPr>
        <p:blipFill rotWithShape="1">
          <a:blip r:embed="rId6">
            <a:alphaModFix/>
          </a:blip>
          <a:srcRect b="0" l="0" r="0" t="0"/>
          <a:stretch/>
        </p:blipFill>
        <p:spPr>
          <a:xfrm>
            <a:off x="502919" y="2458259"/>
            <a:ext cx="1143000" cy="130969"/>
          </a:xfrm>
          <a:prstGeom prst="rect">
            <a:avLst/>
          </a:prstGeom>
          <a:noFill/>
          <a:ln>
            <a:noFill/>
          </a:ln>
        </p:spPr>
      </p:pic>
      <p:cxnSp>
        <p:nvCxnSpPr>
          <p:cNvPr id="372" name="Google Shape;372;p15"/>
          <p:cNvCxnSpPr/>
          <p:nvPr/>
        </p:nvCxnSpPr>
        <p:spPr>
          <a:xfrm rot="10800000">
            <a:off x="4700160" y="3175860"/>
            <a:ext cx="466200" cy="390300"/>
          </a:xfrm>
          <a:prstGeom prst="straightConnector1">
            <a:avLst/>
          </a:prstGeom>
          <a:noFill/>
          <a:ln cap="flat" cmpd="sng" w="15875">
            <a:solidFill>
              <a:srgbClr val="03635F"/>
            </a:solidFill>
            <a:prstDash val="solid"/>
            <a:round/>
            <a:headEnd len="sm" w="sm" type="none"/>
            <a:tailEnd len="sm" w="sm" type="none"/>
          </a:ln>
          <a:effectLst>
            <a:outerShdw blurRad="40000" rotWithShape="0" dir="5400000" dist="20000">
              <a:srgbClr val="000000">
                <a:alpha val="38040"/>
              </a:srgbClr>
            </a:outerShdw>
          </a:effectLst>
        </p:spPr>
      </p:cxnSp>
      <p:sp>
        <p:nvSpPr>
          <p:cNvPr id="373" name="Google Shape;373;p15"/>
          <p:cNvSpPr/>
          <p:nvPr/>
        </p:nvSpPr>
        <p:spPr>
          <a:xfrm>
            <a:off x="4654422" y="3130155"/>
            <a:ext cx="91500" cy="91500"/>
          </a:xfrm>
          <a:prstGeom prst="ellipse">
            <a:avLst/>
          </a:prstGeom>
          <a:solidFill>
            <a:srgbClr val="F8FFEC"/>
          </a:solidFill>
          <a:ln cap="flat" cmpd="sng" w="9525">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4" name="Google Shape;374;p15"/>
          <p:cNvSpPr/>
          <p:nvPr/>
        </p:nvSpPr>
        <p:spPr>
          <a:xfrm>
            <a:off x="4572000" y="3566160"/>
            <a:ext cx="1326000" cy="567000"/>
          </a:xfrm>
          <a:prstGeom prst="roundRect">
            <a:avLst>
              <a:gd fmla="val 15000" name="adj"/>
            </a:avLst>
          </a:prstGeom>
          <a:solidFill>
            <a:srgbClr val="FFFFFF"/>
          </a:solidFill>
          <a:ln cap="flat" cmpd="sng" w="12700">
            <a:solidFill>
              <a:srgbClr val="03635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Healthy Blue North Carolina logo" id="375" name="Google Shape;375;p15"/>
          <p:cNvPicPr preferRelativeResize="0"/>
          <p:nvPr/>
        </p:nvPicPr>
        <p:blipFill rotWithShape="1">
          <a:blip r:embed="rId7">
            <a:alphaModFix/>
          </a:blip>
          <a:srcRect b="0" l="0" r="0" t="0"/>
          <a:stretch/>
        </p:blipFill>
        <p:spPr>
          <a:xfrm>
            <a:off x="4640580" y="3773393"/>
            <a:ext cx="1188719" cy="1524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4C81"/>
        </a:solidFill>
      </p:bgPr>
    </p:bg>
    <p:spTree>
      <p:nvGrpSpPr>
        <p:cNvPr id="380" name="Shape 380"/>
        <p:cNvGrpSpPr/>
        <p:nvPr/>
      </p:nvGrpSpPr>
      <p:grpSpPr>
        <a:xfrm>
          <a:off x="0" y="0"/>
          <a:ext cx="0" cy="0"/>
          <a:chOff x="0" y="0"/>
          <a:chExt cx="0" cy="0"/>
        </a:xfrm>
      </p:grpSpPr>
      <p:pic>
        <p:nvPicPr>
          <p:cNvPr descr="preencoded.png" id="381" name="Google Shape;381;p16"/>
          <p:cNvPicPr preferRelativeResize="0"/>
          <p:nvPr/>
        </p:nvPicPr>
        <p:blipFill rotWithShape="1">
          <a:blip r:embed="rId3">
            <a:alphaModFix/>
          </a:blip>
          <a:srcRect b="0" l="0" r="0" t="0"/>
          <a:stretch/>
        </p:blipFill>
        <p:spPr>
          <a:xfrm>
            <a:off x="552450" y="698500"/>
            <a:ext cx="1066800" cy="596900"/>
          </a:xfrm>
          <a:prstGeom prst="rect">
            <a:avLst/>
          </a:prstGeom>
          <a:noFill/>
          <a:ln>
            <a:noFill/>
          </a:ln>
        </p:spPr>
      </p:pic>
      <p:pic>
        <p:nvPicPr>
          <p:cNvPr descr="preencoded.png" id="382" name="Google Shape;382;p16"/>
          <p:cNvPicPr preferRelativeResize="0"/>
          <p:nvPr/>
        </p:nvPicPr>
        <p:blipFill rotWithShape="1">
          <a:blip r:embed="rId4">
            <a:alphaModFix/>
          </a:blip>
          <a:srcRect b="0" l="0" r="0" t="0"/>
          <a:stretch/>
        </p:blipFill>
        <p:spPr>
          <a:xfrm>
            <a:off x="6877050" y="412750"/>
            <a:ext cx="2266950" cy="4730750"/>
          </a:xfrm>
          <a:prstGeom prst="rect">
            <a:avLst/>
          </a:prstGeom>
          <a:noFill/>
          <a:ln>
            <a:noFill/>
          </a:ln>
        </p:spPr>
      </p:pic>
      <p:sp>
        <p:nvSpPr>
          <p:cNvPr id="383" name="Google Shape;383;p16"/>
          <p:cNvSpPr/>
          <p:nvPr/>
        </p:nvSpPr>
        <p:spPr>
          <a:xfrm>
            <a:off x="552450" y="1873250"/>
            <a:ext cx="6546850" cy="146685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F8FFEC"/>
              </a:buClr>
              <a:buSzPts val="3200"/>
              <a:buFont typeface="Plus Jakarta Sans"/>
              <a:buNone/>
            </a:pPr>
            <a:r>
              <a:rPr b="1" lang="en" sz="3200">
                <a:solidFill>
                  <a:srgbClr val="F8FFEC"/>
                </a:solidFill>
                <a:latin typeface="Plus Jakarta Sans"/>
                <a:ea typeface="Plus Jakarta Sans"/>
                <a:cs typeface="Plus Jakarta Sans"/>
                <a:sym typeface="Plus Jakarta Sans"/>
              </a:rPr>
              <a:t>Let’s build care that follows the child.</a:t>
            </a:r>
            <a:endParaRPr b="1" sz="3200">
              <a:solidFill>
                <a:srgbClr val="F8FFEC"/>
              </a:solidFill>
              <a:latin typeface="Plus Jakarta Sans"/>
              <a:ea typeface="Plus Jakarta Sans"/>
              <a:cs typeface="Plus Jakarta Sans"/>
              <a:sym typeface="Plus Jakarta Sans"/>
            </a:endParaRPr>
          </a:p>
          <a:p>
            <a:pPr indent="0" lvl="0" marL="0" marR="0" rtl="0" algn="l">
              <a:lnSpc>
                <a:spcPct val="102000"/>
              </a:lnSpc>
              <a:spcBef>
                <a:spcPts val="0"/>
              </a:spcBef>
              <a:spcAft>
                <a:spcPts val="0"/>
              </a:spcAft>
              <a:buClr>
                <a:srgbClr val="F8FFEC"/>
              </a:buClr>
              <a:buSzPts val="3200"/>
              <a:buFont typeface="Plus Jakarta Sans"/>
              <a:buNone/>
            </a:pPr>
            <a:r>
              <a:rPr b="1" lang="en" sz="3200">
                <a:solidFill>
                  <a:srgbClr val="F4BFFD"/>
                </a:solidFill>
                <a:latin typeface="Plus Jakarta Sans"/>
                <a:ea typeface="Plus Jakarta Sans"/>
                <a:cs typeface="Plus Jakarta Sans"/>
                <a:sym typeface="Plus Jakarta Sans"/>
              </a:rPr>
              <a:t>E</a:t>
            </a:r>
            <a:r>
              <a:rPr b="1" lang="en" sz="3200">
                <a:solidFill>
                  <a:srgbClr val="F4BFFD"/>
                </a:solidFill>
                <a:latin typeface="Plus Jakarta Sans"/>
                <a:ea typeface="Plus Jakarta Sans"/>
                <a:cs typeface="Plus Jakarta Sans"/>
                <a:sym typeface="Plus Jakarta Sans"/>
              </a:rPr>
              <a:t>very placement. Every time</a:t>
            </a:r>
            <a:r>
              <a:rPr b="1" i="0" lang="en" sz="3200" u="none" cap="none" strike="noStrike">
                <a:solidFill>
                  <a:srgbClr val="F4BFFD"/>
                </a:solidFill>
                <a:latin typeface="Plus Jakarta Sans"/>
                <a:ea typeface="Plus Jakarta Sans"/>
                <a:cs typeface="Plus Jakarta Sans"/>
                <a:sym typeface="Plus Jakarta Sans"/>
              </a:rPr>
              <a:t>. </a:t>
            </a:r>
            <a:r>
              <a:rPr b="1" i="0" lang="en" sz="3200" u="none" cap="none" strike="noStrike">
                <a:solidFill>
                  <a:srgbClr val="F8FFEC"/>
                </a:solidFill>
                <a:latin typeface="Plus Jakarta Sans"/>
                <a:ea typeface="Plus Jakarta Sans"/>
                <a:cs typeface="Plus Jakarta Sans"/>
                <a:sym typeface="Plus Jakarta Sans"/>
              </a:rPr>
              <a:t> </a:t>
            </a:r>
            <a:endParaRPr b="0" i="0" sz="3200" u="none" cap="none" strike="noStrike">
              <a:solidFill>
                <a:schemeClr val="dk1"/>
              </a:solidFill>
              <a:latin typeface="Calibri"/>
              <a:ea typeface="Calibri"/>
              <a:cs typeface="Calibri"/>
              <a:sym typeface="Calibri"/>
            </a:endParaRPr>
          </a:p>
        </p:txBody>
      </p:sp>
      <p:sp>
        <p:nvSpPr>
          <p:cNvPr id="384" name="Google Shape;384;p16"/>
          <p:cNvSpPr txBox="1"/>
          <p:nvPr>
            <p:ph idx="4294967295" type="sldNum"/>
          </p:nvPr>
        </p:nvSpPr>
        <p:spPr>
          <a:xfrm>
            <a:off x="8732520" y="4834890"/>
            <a:ext cx="533333" cy="200000"/>
          </a:xfrm>
          <a:prstGeom prst="rect">
            <a:avLst/>
          </a:prstGeom>
          <a:noFill/>
          <a:ln>
            <a:noFill/>
          </a:ln>
        </p:spPr>
        <p:txBody>
          <a:bodyPr anchorCtr="0" anchor="t" bIns="30475" lIns="60950" spcFirstLastPara="1" rIns="60950" wrap="square" tIns="30475">
            <a:noAutofit/>
          </a:bodyPr>
          <a:lstStyle/>
          <a:p>
            <a:pPr indent="0" lvl="0" marL="0" marR="0" rtl="0" algn="l">
              <a:lnSpc>
                <a:spcPct val="100000"/>
              </a:lnSpc>
              <a:spcBef>
                <a:spcPts val="0"/>
              </a:spcBef>
              <a:spcAft>
                <a:spcPts val="0"/>
              </a:spcAft>
              <a:buSzPts val="800"/>
              <a:buNone/>
            </a:pPr>
            <a:fld id="{00000000-1234-1234-1234-123412341234}" type="slidenum">
              <a:rPr b="0" i="0" lang="en" sz="800" u="none" cap="none" strike="noStrike">
                <a:solidFill>
                  <a:schemeClr val="dk1"/>
                </a:solidFill>
                <a:latin typeface="Arial"/>
                <a:ea typeface="Arial"/>
                <a:cs typeface="Arial"/>
                <a:sym typeface="Arial"/>
              </a:rPr>
              <a:t>‹#›</a:t>
            </a:fld>
            <a:endParaRPr b="0" i="0" sz="8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